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theme/themeOverride1.xml" ContentType="application/vnd.openxmlformats-officedocument.themeOverr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86" r:id="rId2"/>
    <p:sldId id="275" r:id="rId3"/>
    <p:sldId id="256" r:id="rId4"/>
    <p:sldId id="281" r:id="rId5"/>
    <p:sldId id="270" r:id="rId6"/>
    <p:sldId id="291" r:id="rId7"/>
    <p:sldId id="296" r:id="rId8"/>
    <p:sldId id="300" r:id="rId9"/>
    <p:sldId id="295" r:id="rId10"/>
    <p:sldId id="268" r:id="rId11"/>
    <p:sldId id="264" r:id="rId12"/>
    <p:sldId id="283" r:id="rId13"/>
    <p:sldId id="294" r:id="rId14"/>
    <p:sldId id="274" r:id="rId15"/>
    <p:sldId id="293" r:id="rId16"/>
    <p:sldId id="285" r:id="rId17"/>
    <p:sldId id="287" r:id="rId18"/>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3C09"/>
    <a:srgbClr val="F1550F"/>
    <a:srgbClr val="DF3C21"/>
    <a:srgbClr val="BBC53B"/>
    <a:srgbClr val="FDBAB3"/>
    <a:srgbClr val="003300"/>
    <a:srgbClr val="FF0066"/>
    <a:srgbClr val="FDEB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4717" autoAdjust="0"/>
  </p:normalViewPr>
  <p:slideViewPr>
    <p:cSldViewPr>
      <p:cViewPr varScale="1">
        <p:scale>
          <a:sx n="103" d="100"/>
          <a:sy n="103" d="100"/>
        </p:scale>
        <p:origin x="-20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Microsoft_Excel2.xlsx"/></Relationships>
</file>

<file path=ppt/charts/_rels/chart3.xml.rels><?xml version="1.0" encoding="UTF-8" standalone="yes"?>
<Relationships xmlns="http://schemas.openxmlformats.org/package/2006/relationships"><Relationship Id="rId2" Type="http://schemas.openxmlformats.org/officeDocument/2006/relationships/package" Target="../embeddings/_____Microsoft_Excel3.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818442748165938E-2"/>
          <c:y val="3.0424497936112273E-2"/>
          <c:w val="0.9048108606185723"/>
          <c:h val="0.87610180690244921"/>
        </c:manualLayout>
      </c:layout>
      <c:barChart>
        <c:barDir val="col"/>
        <c:grouping val="clustered"/>
        <c:varyColors val="0"/>
        <c:ser>
          <c:idx val="0"/>
          <c:order val="0"/>
          <c:tx>
            <c:strRef>
              <c:f>Лист1!$B$1</c:f>
              <c:strCache>
                <c:ptCount val="1"/>
                <c:pt idx="0">
                  <c:v>Ряд 1</c:v>
                </c:pt>
              </c:strCache>
            </c:strRef>
          </c:tx>
          <c:invertIfNegative val="0"/>
          <c:cat>
            <c:strRef>
              <c:f>Лист1!$A$2:$A$3</c:f>
              <c:strCache>
                <c:ptCount val="2"/>
                <c:pt idx="0">
                  <c:v>2009 (первое полугодие)</c:v>
                </c:pt>
                <c:pt idx="1">
                  <c:v>2010 (первое полугодие)</c:v>
                </c:pt>
              </c:strCache>
            </c:strRef>
          </c:cat>
          <c:val>
            <c:numRef>
              <c:f>Лист1!$B$2:$B$3</c:f>
              <c:numCache>
                <c:formatCode>General</c:formatCode>
                <c:ptCount val="2"/>
                <c:pt idx="0">
                  <c:v>100</c:v>
                </c:pt>
                <c:pt idx="1">
                  <c:v>130</c:v>
                </c:pt>
              </c:numCache>
            </c:numRef>
          </c:val>
        </c:ser>
        <c:dLbls>
          <c:showLegendKey val="0"/>
          <c:showVal val="0"/>
          <c:showCatName val="0"/>
          <c:showSerName val="0"/>
          <c:showPercent val="0"/>
          <c:showBubbleSize val="0"/>
        </c:dLbls>
        <c:gapWidth val="150"/>
        <c:axId val="98525952"/>
        <c:axId val="98527488"/>
      </c:barChart>
      <c:catAx>
        <c:axId val="98525952"/>
        <c:scaling>
          <c:orientation val="minMax"/>
        </c:scaling>
        <c:delete val="0"/>
        <c:axPos val="b"/>
        <c:numFmt formatCode="General" sourceLinked="1"/>
        <c:majorTickMark val="out"/>
        <c:minorTickMark val="none"/>
        <c:tickLblPos val="nextTo"/>
        <c:crossAx val="98527488"/>
        <c:crosses val="autoZero"/>
        <c:auto val="1"/>
        <c:lblAlgn val="ctr"/>
        <c:lblOffset val="100"/>
        <c:noMultiLvlLbl val="0"/>
      </c:catAx>
      <c:valAx>
        <c:axId val="98527488"/>
        <c:scaling>
          <c:orientation val="minMax"/>
        </c:scaling>
        <c:delete val="0"/>
        <c:axPos val="l"/>
        <c:majorGridlines/>
        <c:numFmt formatCode="General" sourceLinked="1"/>
        <c:majorTickMark val="out"/>
        <c:minorTickMark val="none"/>
        <c:tickLblPos val="nextTo"/>
        <c:crossAx val="98525952"/>
        <c:crosses val="autoZero"/>
        <c:crossBetween val="between"/>
      </c:valAx>
    </c:plotArea>
    <c:plotVisOnly val="1"/>
    <c:dispBlanksAs val="gap"/>
    <c:showDLblsOverMax val="0"/>
  </c:chart>
  <c:txPr>
    <a:bodyPr/>
    <a:lstStyle/>
    <a:p>
      <a:pPr>
        <a:defRPr sz="1800"/>
      </a:pPr>
      <a:endParaRPr lang="ru-RU"/>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Лист1!$A$2</c:f>
              <c:strCache>
                <c:ptCount val="1"/>
                <c:pt idx="0">
                  <c:v>Индексы тарифов на перевозку грузов железнодорожным транспортом </c:v>
                </c:pt>
              </c:strCache>
            </c:strRef>
          </c:tx>
          <c:spPr>
            <a:ln w="50800"/>
          </c:spPr>
          <c:marker>
            <c:symbol val="none"/>
          </c:marker>
          <c:cat>
            <c:strRef>
              <c:f>Лист1!$B$1:$I$1</c:f>
              <c:strCache>
                <c:ptCount val="8"/>
                <c:pt idx="0">
                  <c:v>2002</c:v>
                </c:pt>
                <c:pt idx="1">
                  <c:v>2003</c:v>
                </c:pt>
                <c:pt idx="2">
                  <c:v>2004</c:v>
                </c:pt>
                <c:pt idx="3">
                  <c:v>2005</c:v>
                </c:pt>
                <c:pt idx="4">
                  <c:v>2006</c:v>
                </c:pt>
                <c:pt idx="5">
                  <c:v>2007</c:v>
                </c:pt>
                <c:pt idx="6">
                  <c:v>2008</c:v>
                </c:pt>
                <c:pt idx="7">
                  <c:v>2009</c:v>
                </c:pt>
              </c:strCache>
            </c:strRef>
          </c:cat>
          <c:val>
            <c:numRef>
              <c:f>Лист1!$B$2:$I$2</c:f>
              <c:numCache>
                <c:formatCode>General</c:formatCode>
                <c:ptCount val="8"/>
                <c:pt idx="0">
                  <c:v>119.5</c:v>
                </c:pt>
                <c:pt idx="1">
                  <c:v>126.5</c:v>
                </c:pt>
                <c:pt idx="2">
                  <c:v>112.6</c:v>
                </c:pt>
                <c:pt idx="3">
                  <c:v>113.3</c:v>
                </c:pt>
                <c:pt idx="4">
                  <c:v>108.9</c:v>
                </c:pt>
                <c:pt idx="5">
                  <c:v>107.7</c:v>
                </c:pt>
                <c:pt idx="6">
                  <c:v>122</c:v>
                </c:pt>
                <c:pt idx="7">
                  <c:v>110.6</c:v>
                </c:pt>
              </c:numCache>
            </c:numRef>
          </c:val>
          <c:smooth val="0"/>
        </c:ser>
        <c:ser>
          <c:idx val="1"/>
          <c:order val="1"/>
          <c:tx>
            <c:strRef>
              <c:f>Лист1!$A$3</c:f>
              <c:strCache>
                <c:ptCount val="1"/>
                <c:pt idx="0">
                  <c:v>Индексы цен производства и распределения электроэнергии, газа и воды</c:v>
                </c:pt>
              </c:strCache>
            </c:strRef>
          </c:tx>
          <c:spPr>
            <a:ln w="50800"/>
          </c:spPr>
          <c:marker>
            <c:symbol val="none"/>
          </c:marker>
          <c:cat>
            <c:strRef>
              <c:f>Лист1!$B$1:$I$1</c:f>
              <c:strCache>
                <c:ptCount val="8"/>
                <c:pt idx="0">
                  <c:v>2002</c:v>
                </c:pt>
                <c:pt idx="1">
                  <c:v>2003</c:v>
                </c:pt>
                <c:pt idx="2">
                  <c:v>2004</c:v>
                </c:pt>
                <c:pt idx="3">
                  <c:v>2005</c:v>
                </c:pt>
                <c:pt idx="4">
                  <c:v>2006</c:v>
                </c:pt>
                <c:pt idx="5">
                  <c:v>2007</c:v>
                </c:pt>
                <c:pt idx="6">
                  <c:v>2008</c:v>
                </c:pt>
                <c:pt idx="7">
                  <c:v>2009</c:v>
                </c:pt>
              </c:strCache>
            </c:strRef>
          </c:cat>
          <c:val>
            <c:numRef>
              <c:f>Лист1!$B$3:$I$3</c:f>
              <c:numCache>
                <c:formatCode>General</c:formatCode>
                <c:ptCount val="8"/>
                <c:pt idx="0">
                  <c:v>126</c:v>
                </c:pt>
                <c:pt idx="1">
                  <c:v>114.5</c:v>
                </c:pt>
                <c:pt idx="2">
                  <c:v>112.5</c:v>
                </c:pt>
                <c:pt idx="3">
                  <c:v>112.6</c:v>
                </c:pt>
                <c:pt idx="4">
                  <c:v>110.3</c:v>
                </c:pt>
                <c:pt idx="5">
                  <c:v>113.3</c:v>
                </c:pt>
                <c:pt idx="6">
                  <c:v>118</c:v>
                </c:pt>
                <c:pt idx="7">
                  <c:v>118.3</c:v>
                </c:pt>
              </c:numCache>
            </c:numRef>
          </c:val>
          <c:smooth val="0"/>
        </c:ser>
        <c:ser>
          <c:idx val="2"/>
          <c:order val="2"/>
          <c:tx>
            <c:strRef>
              <c:f>Лист1!$A$4</c:f>
              <c:strCache>
                <c:ptCount val="1"/>
                <c:pt idx="0">
                  <c:v>Индексы цен производителей обрабатывающих производств</c:v>
                </c:pt>
              </c:strCache>
            </c:strRef>
          </c:tx>
          <c:spPr>
            <a:ln w="53975"/>
          </c:spPr>
          <c:marker>
            <c:symbol val="none"/>
          </c:marker>
          <c:cat>
            <c:strRef>
              <c:f>Лист1!$B$1:$I$1</c:f>
              <c:strCache>
                <c:ptCount val="8"/>
                <c:pt idx="0">
                  <c:v>2002</c:v>
                </c:pt>
                <c:pt idx="1">
                  <c:v>2003</c:v>
                </c:pt>
                <c:pt idx="2">
                  <c:v>2004</c:v>
                </c:pt>
                <c:pt idx="3">
                  <c:v>2005</c:v>
                </c:pt>
                <c:pt idx="4">
                  <c:v>2006</c:v>
                </c:pt>
                <c:pt idx="5">
                  <c:v>2007</c:v>
                </c:pt>
                <c:pt idx="6">
                  <c:v>2008</c:v>
                </c:pt>
                <c:pt idx="7">
                  <c:v>2009</c:v>
                </c:pt>
              </c:strCache>
            </c:strRef>
          </c:cat>
          <c:val>
            <c:numRef>
              <c:f>Лист1!$B$4:$I$4</c:f>
              <c:numCache>
                <c:formatCode>General</c:formatCode>
                <c:ptCount val="8"/>
                <c:pt idx="0">
                  <c:v>113</c:v>
                </c:pt>
                <c:pt idx="1">
                  <c:v>115.8</c:v>
                </c:pt>
                <c:pt idx="2">
                  <c:v>121.5</c:v>
                </c:pt>
                <c:pt idx="3">
                  <c:v>108.1</c:v>
                </c:pt>
                <c:pt idx="4">
                  <c:v>113.3</c:v>
                </c:pt>
                <c:pt idx="5">
                  <c:v>117.9</c:v>
                </c:pt>
                <c:pt idx="6">
                  <c:v>101.9</c:v>
                </c:pt>
                <c:pt idx="7">
                  <c:v>105.9</c:v>
                </c:pt>
              </c:numCache>
            </c:numRef>
          </c:val>
          <c:smooth val="0"/>
        </c:ser>
        <c:dLbls>
          <c:showLegendKey val="0"/>
          <c:showVal val="0"/>
          <c:showCatName val="0"/>
          <c:showSerName val="0"/>
          <c:showPercent val="0"/>
          <c:showBubbleSize val="0"/>
        </c:dLbls>
        <c:marker val="1"/>
        <c:smooth val="0"/>
        <c:axId val="98762752"/>
        <c:axId val="98764288"/>
      </c:lineChart>
      <c:catAx>
        <c:axId val="98762752"/>
        <c:scaling>
          <c:orientation val="minMax"/>
        </c:scaling>
        <c:delete val="0"/>
        <c:axPos val="b"/>
        <c:majorTickMark val="none"/>
        <c:minorTickMark val="none"/>
        <c:tickLblPos val="nextTo"/>
        <c:txPr>
          <a:bodyPr/>
          <a:lstStyle/>
          <a:p>
            <a:pPr>
              <a:defRPr sz="1400"/>
            </a:pPr>
            <a:endParaRPr lang="ru-RU"/>
          </a:p>
        </c:txPr>
        <c:crossAx val="98764288"/>
        <c:crosses val="autoZero"/>
        <c:auto val="1"/>
        <c:lblAlgn val="ctr"/>
        <c:lblOffset val="100"/>
        <c:noMultiLvlLbl val="0"/>
      </c:catAx>
      <c:valAx>
        <c:axId val="98764288"/>
        <c:scaling>
          <c:orientation val="minMax"/>
          <c:min val="90"/>
        </c:scaling>
        <c:delete val="0"/>
        <c:axPos val="l"/>
        <c:majorGridlines/>
        <c:numFmt formatCode="General" sourceLinked="1"/>
        <c:majorTickMark val="none"/>
        <c:minorTickMark val="none"/>
        <c:tickLblPos val="nextTo"/>
        <c:txPr>
          <a:bodyPr/>
          <a:lstStyle/>
          <a:p>
            <a:pPr>
              <a:defRPr sz="1400"/>
            </a:pPr>
            <a:endParaRPr lang="ru-RU"/>
          </a:p>
        </c:txPr>
        <c:crossAx val="98762752"/>
        <c:crosses val="autoZero"/>
        <c:crossBetween val="between"/>
      </c:valAx>
    </c:plotArea>
    <c:legend>
      <c:legendPos val="r"/>
      <c:layout/>
      <c:overlay val="0"/>
      <c:txPr>
        <a:bodyPr/>
        <a:lstStyle/>
        <a:p>
          <a:pPr>
            <a:defRPr sz="1400"/>
          </a:pPr>
          <a:endParaRPr lang="ru-RU"/>
        </a:p>
      </c:txPr>
    </c:legend>
    <c:plotVisOnly val="1"/>
    <c:dispBlanksAs val="gap"/>
    <c:showDLblsOverMax val="0"/>
  </c:chart>
  <c:txPr>
    <a:bodyPr/>
    <a:lstStyle/>
    <a:p>
      <a:pPr>
        <a:defRPr sz="1800"/>
      </a:pPr>
      <a:endParaRPr lang="ru-RU"/>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5.1301661770627546E-2"/>
          <c:y val="5.87502289535397E-2"/>
          <c:w val="0.59481886907351811"/>
          <c:h val="0.78029242997024351"/>
        </c:manualLayout>
      </c:layout>
      <c:lineChart>
        <c:grouping val="standard"/>
        <c:varyColors val="0"/>
        <c:ser>
          <c:idx val="0"/>
          <c:order val="0"/>
          <c:tx>
            <c:strRef>
              <c:f>Лист1!$A$2</c:f>
              <c:strCache>
                <c:ptCount val="1"/>
                <c:pt idx="0">
                  <c:v>Рост тарифов на электрическую энергию для потребителей розничного рынка в среднем</c:v>
                </c:pt>
              </c:strCache>
            </c:strRef>
          </c:tx>
          <c:spPr>
            <a:ln w="50800"/>
          </c:spPr>
          <c:marker>
            <c:symbol val="none"/>
          </c:marker>
          <c:cat>
            <c:strRef>
              <c:f>Лист1!$B$1:$D$1</c:f>
              <c:strCache>
                <c:ptCount val="3"/>
                <c:pt idx="0">
                  <c:v>2008</c:v>
                </c:pt>
                <c:pt idx="1">
                  <c:v>2009</c:v>
                </c:pt>
                <c:pt idx="2">
                  <c:v>2010</c:v>
                </c:pt>
              </c:strCache>
            </c:strRef>
          </c:cat>
          <c:val>
            <c:numRef>
              <c:f>Лист1!$B$2:$D$2</c:f>
              <c:numCache>
                <c:formatCode>General</c:formatCode>
                <c:ptCount val="3"/>
                <c:pt idx="0">
                  <c:v>112</c:v>
                </c:pt>
                <c:pt idx="1">
                  <c:v>119</c:v>
                </c:pt>
                <c:pt idx="2">
                  <c:v>108</c:v>
                </c:pt>
              </c:numCache>
            </c:numRef>
          </c:val>
          <c:smooth val="0"/>
        </c:ser>
        <c:ser>
          <c:idx val="1"/>
          <c:order val="1"/>
          <c:tx>
            <c:strRef>
              <c:f>Лист1!$A$3</c:f>
              <c:strCache>
                <c:ptCount val="1"/>
                <c:pt idx="0">
                  <c:v>Индекс роста тарифа на транспортировку российской нефти по системе ОАО «АК «Транснефть" к предыдущему значению</c:v>
                </c:pt>
              </c:strCache>
            </c:strRef>
          </c:tx>
          <c:spPr>
            <a:ln w="50800"/>
          </c:spPr>
          <c:marker>
            <c:symbol val="none"/>
          </c:marker>
          <c:cat>
            <c:strRef>
              <c:f>Лист1!$B$1:$D$1</c:f>
              <c:strCache>
                <c:ptCount val="3"/>
                <c:pt idx="0">
                  <c:v>2008</c:v>
                </c:pt>
                <c:pt idx="1">
                  <c:v>2009</c:v>
                </c:pt>
                <c:pt idx="2">
                  <c:v>2010</c:v>
                </c:pt>
              </c:strCache>
            </c:strRef>
          </c:cat>
          <c:val>
            <c:numRef>
              <c:f>Лист1!$B$3:$D$3</c:f>
              <c:numCache>
                <c:formatCode>General</c:formatCode>
                <c:ptCount val="3"/>
                <c:pt idx="0">
                  <c:v>132</c:v>
                </c:pt>
                <c:pt idx="1">
                  <c:v>123</c:v>
                </c:pt>
                <c:pt idx="2">
                  <c:v>116</c:v>
                </c:pt>
              </c:numCache>
            </c:numRef>
          </c:val>
          <c:smooth val="0"/>
        </c:ser>
        <c:dLbls>
          <c:showLegendKey val="0"/>
          <c:showVal val="0"/>
          <c:showCatName val="0"/>
          <c:showSerName val="0"/>
          <c:showPercent val="0"/>
          <c:showBubbleSize val="0"/>
        </c:dLbls>
        <c:marker val="1"/>
        <c:smooth val="0"/>
        <c:axId val="98809728"/>
        <c:axId val="98811264"/>
      </c:lineChart>
      <c:catAx>
        <c:axId val="98809728"/>
        <c:scaling>
          <c:orientation val="minMax"/>
        </c:scaling>
        <c:delete val="0"/>
        <c:axPos val="b"/>
        <c:majorTickMark val="out"/>
        <c:minorTickMark val="none"/>
        <c:tickLblPos val="nextTo"/>
        <c:txPr>
          <a:bodyPr/>
          <a:lstStyle/>
          <a:p>
            <a:pPr>
              <a:defRPr sz="1200"/>
            </a:pPr>
            <a:endParaRPr lang="ru-RU"/>
          </a:p>
        </c:txPr>
        <c:crossAx val="98811264"/>
        <c:crosses val="autoZero"/>
        <c:auto val="1"/>
        <c:lblAlgn val="ctr"/>
        <c:lblOffset val="100"/>
        <c:noMultiLvlLbl val="0"/>
      </c:catAx>
      <c:valAx>
        <c:axId val="98811264"/>
        <c:scaling>
          <c:orientation val="minMax"/>
          <c:min val="100"/>
        </c:scaling>
        <c:delete val="0"/>
        <c:axPos val="l"/>
        <c:majorGridlines/>
        <c:numFmt formatCode="General" sourceLinked="1"/>
        <c:majorTickMark val="out"/>
        <c:minorTickMark val="none"/>
        <c:tickLblPos val="nextTo"/>
        <c:txPr>
          <a:bodyPr/>
          <a:lstStyle/>
          <a:p>
            <a:pPr>
              <a:defRPr sz="1200"/>
            </a:pPr>
            <a:endParaRPr lang="ru-RU"/>
          </a:p>
        </c:txPr>
        <c:crossAx val="98809728"/>
        <c:crosses val="autoZero"/>
        <c:crossBetween val="between"/>
      </c:valAx>
    </c:plotArea>
    <c:legend>
      <c:legendPos val="r"/>
      <c:layout>
        <c:manualLayout>
          <c:xMode val="edge"/>
          <c:yMode val="edge"/>
          <c:x val="0.65487203186073861"/>
          <c:y val="7.5258144593316117E-2"/>
          <c:w val="0.33956008698442458"/>
          <c:h val="0.75786764884249369"/>
        </c:manualLayout>
      </c:layout>
      <c:overlay val="0"/>
      <c:txPr>
        <a:bodyPr/>
        <a:lstStyle/>
        <a:p>
          <a:pPr>
            <a:defRPr sz="1200"/>
          </a:pPr>
          <a:endParaRPr lang="ru-RU"/>
        </a:p>
      </c:txPr>
    </c:legend>
    <c:plotVisOnly val="1"/>
    <c:dispBlanksAs val="gap"/>
    <c:showDLblsOverMax val="0"/>
  </c:chart>
  <c:txPr>
    <a:bodyPr/>
    <a:lstStyle/>
    <a:p>
      <a:pPr>
        <a:defRPr sz="1800"/>
      </a:pPr>
      <a:endParaRPr lang="ru-RU"/>
    </a:p>
  </c:tx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804B3838-CC48-419D-AEAE-EA087CA1BD0D}" type="datetimeFigureOut">
              <a:rPr lang="ru-RU"/>
              <a:pPr>
                <a:defRPr/>
              </a:pPr>
              <a:t>11.10.2010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62ED8955-209C-4C80-963A-14840DD73B93}" type="slidenum">
              <a:rPr lang="ru-RU"/>
              <a:pPr>
                <a:defRPr/>
              </a:pPr>
              <a:t>‹#›</a:t>
            </a:fld>
            <a:endParaRPr lang="ru-RU"/>
          </a:p>
        </p:txBody>
      </p:sp>
    </p:spTree>
    <p:extLst>
      <p:ext uri="{BB962C8B-B14F-4D97-AF65-F5344CB8AC3E}">
        <p14:creationId xmlns:p14="http://schemas.microsoft.com/office/powerpoint/2010/main" val="16559624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pPr>
              <a:defRPr/>
            </a:pPr>
            <a:fld id="{62ED8955-209C-4C80-963A-14840DD73B93}" type="slidenum">
              <a:rPr lang="ru-RU" smtClean="0"/>
              <a:pPr>
                <a:defRPr/>
              </a:pPr>
              <a:t>2</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pPr>
              <a:defRPr/>
            </a:pPr>
            <a:fld id="{62ED8955-209C-4C80-963A-14840DD73B93}" type="slidenum">
              <a:rPr lang="ru-RU" smtClean="0"/>
              <a:pPr>
                <a:defRPr/>
              </a:pPr>
              <a:t>7</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pPr>
              <a:defRPr/>
            </a:pPr>
            <a:fld id="{62ED8955-209C-4C80-963A-14840DD73B93}" type="slidenum">
              <a:rPr lang="ru-RU" smtClean="0"/>
              <a:pPr>
                <a:defRPr/>
              </a:pPr>
              <a:t>11</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05FD0704-7BD9-4594-8E51-F5FE1A803A41}" type="datetime1">
              <a:rPr lang="ru-RU" smtClean="0"/>
              <a:pPr>
                <a:defRPr/>
              </a:pPr>
              <a:t>11.10.2010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769EA254-28B3-49B0-B2BD-A2515AF45C64}"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AE94CFF1-9A3A-4F3A-8D0B-57A3A79BB0AA}" type="datetime1">
              <a:rPr lang="ru-RU" smtClean="0"/>
              <a:pPr>
                <a:defRPr/>
              </a:pPr>
              <a:t>11.10.2010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F8B55C0-6594-4DAD-849E-C13BE9745848}"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208BD98C-B817-48F0-A17B-60846848C215}" type="datetime1">
              <a:rPr lang="ru-RU" smtClean="0"/>
              <a:pPr>
                <a:defRPr/>
              </a:pPr>
              <a:t>11.10.2010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F17B92D8-D3BA-42E4-A329-00744064490E}"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600200"/>
            <a:ext cx="8229600" cy="4525963"/>
          </a:xfrm>
        </p:spPr>
        <p:txBody>
          <a:bodyPr/>
          <a:lstStyle/>
          <a:p>
            <a:endParaRPr lang="ru-RU"/>
          </a:p>
        </p:txBody>
      </p:sp>
      <p:sp>
        <p:nvSpPr>
          <p:cNvPr id="4" name="Дата 3"/>
          <p:cNvSpPr>
            <a:spLocks noGrp="1"/>
          </p:cNvSpPr>
          <p:nvPr>
            <p:ph type="dt" sz="half" idx="10"/>
          </p:nvPr>
        </p:nvSpPr>
        <p:spPr>
          <a:xfrm>
            <a:off x="457200" y="6245225"/>
            <a:ext cx="2133600" cy="476250"/>
          </a:xfrm>
        </p:spPr>
        <p:txBody>
          <a:bodyPr/>
          <a:lstStyle>
            <a:lvl1pPr>
              <a:defRPr/>
            </a:lvl1pPr>
          </a:lstStyle>
          <a:p>
            <a:endParaRPr lang="ru-RU"/>
          </a:p>
        </p:txBody>
      </p:sp>
      <p:sp>
        <p:nvSpPr>
          <p:cNvPr id="5" name="Нижний колонтитул 4"/>
          <p:cNvSpPr>
            <a:spLocks noGrp="1"/>
          </p:cNvSpPr>
          <p:nvPr>
            <p:ph type="ftr" sz="quarter" idx="11"/>
          </p:nvPr>
        </p:nvSpPr>
        <p:spPr>
          <a:xfrm>
            <a:off x="3124200" y="6245225"/>
            <a:ext cx="2895600" cy="476250"/>
          </a:xfrm>
        </p:spPr>
        <p:txBody>
          <a:bodyPr/>
          <a:lstStyle>
            <a:lvl1pPr>
              <a:defRPr/>
            </a:lvl1pPr>
          </a:lstStyle>
          <a:p>
            <a:r>
              <a:rPr lang="ru-RU"/>
              <a:t>2</a:t>
            </a:r>
          </a:p>
        </p:txBody>
      </p:sp>
      <p:sp>
        <p:nvSpPr>
          <p:cNvPr id="6" name="Номер слайда 5"/>
          <p:cNvSpPr>
            <a:spLocks noGrp="1"/>
          </p:cNvSpPr>
          <p:nvPr>
            <p:ph type="sldNum" sz="quarter" idx="12"/>
          </p:nvPr>
        </p:nvSpPr>
        <p:spPr>
          <a:xfrm>
            <a:off x="6553200" y="6245225"/>
            <a:ext cx="2133600" cy="476250"/>
          </a:xfrm>
        </p:spPr>
        <p:txBody>
          <a:bodyPr/>
          <a:lstStyle>
            <a:lvl1pPr>
              <a:defRPr/>
            </a:lvl1pPr>
          </a:lstStyle>
          <a:p>
            <a:fld id="{49D321A7-D1F5-4881-8090-6D478F3EA15A}" type="slidenum">
              <a:rPr lang="ru-RU"/>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5698C54B-B181-4050-91A6-08BEDCEF2745}" type="datetime1">
              <a:rPr lang="ru-RU" smtClean="0"/>
              <a:pPr>
                <a:defRPr/>
              </a:pPr>
              <a:t>11.10.2010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ECECC24-A314-4CDA-B092-E24A942E6EE3}"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EA765A6C-72B2-47AC-A7C4-4AE77E4608C1}" type="datetime1">
              <a:rPr lang="ru-RU" smtClean="0"/>
              <a:pPr>
                <a:defRPr/>
              </a:pPr>
              <a:t>11.10.2010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FC0CF310-6069-47B7-9D80-F49AD7FE1465}"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10352C76-7E48-4A21-A51C-F2185324F54C}" type="datetime1">
              <a:rPr lang="ru-RU" smtClean="0"/>
              <a:pPr>
                <a:defRPr/>
              </a:pPr>
              <a:t>11.10.2010</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E4876CAA-92F5-49F7-82B7-F976DEF0BF06}"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0315C163-B1A9-41EC-B0C2-1C89748494ED}" type="datetime1">
              <a:rPr lang="ru-RU" smtClean="0"/>
              <a:pPr>
                <a:defRPr/>
              </a:pPr>
              <a:t>11.10.2010</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57F7C55E-D7EE-450A-A60D-DF02F24C3472}"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AEF9A8BE-3036-455C-9472-DAD955DAF837}" type="datetime1">
              <a:rPr lang="ru-RU" smtClean="0"/>
              <a:pPr>
                <a:defRPr/>
              </a:pPr>
              <a:t>11.10.2010</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E0BE448F-D271-4E29-BB32-E82881E50CD5}"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61DFFD93-333C-486B-9C5A-EDF4C5104EBB}" type="datetime1">
              <a:rPr lang="ru-RU" smtClean="0"/>
              <a:pPr>
                <a:defRPr/>
              </a:pPr>
              <a:t>11.10.2010</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DE7C4CEE-33FB-4AC0-BCA4-2A371F857BEE}"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5355F763-77E3-4D4B-A7DF-C591F33FD26B}" type="datetime1">
              <a:rPr lang="ru-RU" smtClean="0"/>
              <a:pPr>
                <a:defRPr/>
              </a:pPr>
              <a:t>11.10.2010</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ECD4F1A6-F918-4A2E-A728-971E1167476F}"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A34E56F3-6A50-4AB0-9E4D-CADAC4AA74F9}" type="datetime1">
              <a:rPr lang="ru-RU" smtClean="0"/>
              <a:pPr>
                <a:defRPr/>
              </a:pPr>
              <a:t>11.10.2010</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D3E61EC5-730E-44D7-B65D-468C0703E241}"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3074"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3075"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DE02C36A-F668-4BEE-83AF-D6EDAD303396}" type="datetime1">
              <a:rPr lang="ru-RU" smtClean="0"/>
              <a:pPr>
                <a:defRPr/>
              </a:pPr>
              <a:t>11.10.2010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B9A0B3E5-615D-44A0-A111-96CD89D84739}"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pPr>
              <a:defRPr/>
            </a:pPr>
            <a:fld id="{DE7C4CEE-33FB-4AC0-BCA4-2A371F857BEE}" type="slidenum">
              <a:rPr lang="ru-RU" smtClean="0"/>
              <a:pPr>
                <a:defRPr/>
              </a:pPr>
              <a:t>1</a:t>
            </a:fld>
            <a:endParaRPr lang="ru-RU"/>
          </a:p>
        </p:txBody>
      </p:sp>
      <p:sp>
        <p:nvSpPr>
          <p:cNvPr id="3" name="TextBox 2"/>
          <p:cNvSpPr txBox="1"/>
          <p:nvPr/>
        </p:nvSpPr>
        <p:spPr>
          <a:xfrm>
            <a:off x="683568" y="1065803"/>
            <a:ext cx="7848872" cy="1754326"/>
          </a:xfrm>
          <a:prstGeom prst="rect">
            <a:avLst/>
          </a:prstGeom>
          <a:noFill/>
        </p:spPr>
        <p:txBody>
          <a:bodyPr wrap="square" rtlCol="0">
            <a:spAutoFit/>
          </a:bodyPr>
          <a:lstStyle/>
          <a:p>
            <a:pPr algn="ctr"/>
            <a:r>
              <a:rPr lang="ru-RU" sz="3600" dirty="0" smtClean="0"/>
              <a:t>Заседание Правления Российского союза промышленников и предпринимателей</a:t>
            </a:r>
            <a:endParaRPr lang="ru-RU" sz="3600" dirty="0"/>
          </a:p>
        </p:txBody>
      </p:sp>
      <p:sp>
        <p:nvSpPr>
          <p:cNvPr id="4" name="TextBox 3"/>
          <p:cNvSpPr txBox="1"/>
          <p:nvPr/>
        </p:nvSpPr>
        <p:spPr>
          <a:xfrm>
            <a:off x="3167844" y="5589240"/>
            <a:ext cx="2880320" cy="646331"/>
          </a:xfrm>
          <a:prstGeom prst="rect">
            <a:avLst/>
          </a:prstGeom>
          <a:noFill/>
        </p:spPr>
        <p:txBody>
          <a:bodyPr wrap="square" rtlCol="0">
            <a:spAutoFit/>
          </a:bodyPr>
          <a:lstStyle/>
          <a:p>
            <a:pPr algn="ctr"/>
            <a:r>
              <a:rPr lang="ru-RU" dirty="0" smtClean="0"/>
              <a:t>13 октября 2010 г.</a:t>
            </a:r>
          </a:p>
          <a:p>
            <a:pPr algn="ctr"/>
            <a:r>
              <a:rPr lang="ru-RU" dirty="0" smtClean="0"/>
              <a:t>Москва</a:t>
            </a:r>
          </a:p>
        </p:txBody>
      </p:sp>
      <p:sp>
        <p:nvSpPr>
          <p:cNvPr id="5" name="TextBox 4"/>
          <p:cNvSpPr txBox="1"/>
          <p:nvPr/>
        </p:nvSpPr>
        <p:spPr>
          <a:xfrm>
            <a:off x="1691680" y="3140968"/>
            <a:ext cx="5832648" cy="1200329"/>
          </a:xfrm>
          <a:prstGeom prst="rect">
            <a:avLst/>
          </a:prstGeom>
          <a:noFill/>
        </p:spPr>
        <p:txBody>
          <a:bodyPr wrap="square" rtlCol="0">
            <a:spAutoFit/>
          </a:bodyPr>
          <a:lstStyle/>
          <a:p>
            <a:pPr algn="ctr"/>
            <a:r>
              <a:rPr lang="ru-RU" sz="2400" dirty="0" smtClean="0"/>
              <a:t>Об изменении уровня прямой и косвенной нагрузки на российский бизнес в </a:t>
            </a:r>
            <a:r>
              <a:rPr lang="ru-RU" sz="2400" dirty="0" err="1" smtClean="0"/>
              <a:t>посткризисный</a:t>
            </a:r>
            <a:r>
              <a:rPr lang="ru-RU" sz="2400" dirty="0" smtClean="0"/>
              <a:t> период</a:t>
            </a:r>
            <a:endParaRPr lang="ru-RU" sz="2400" dirty="0"/>
          </a:p>
        </p:txBody>
      </p:sp>
      <p:sp>
        <p:nvSpPr>
          <p:cNvPr id="6" name="TextBox 5"/>
          <p:cNvSpPr txBox="1"/>
          <p:nvPr/>
        </p:nvSpPr>
        <p:spPr>
          <a:xfrm>
            <a:off x="1907704" y="4452025"/>
            <a:ext cx="5832648" cy="461665"/>
          </a:xfrm>
          <a:prstGeom prst="rect">
            <a:avLst/>
          </a:prstGeom>
          <a:noFill/>
        </p:spPr>
        <p:txBody>
          <a:bodyPr wrap="square" rtlCol="0">
            <a:spAutoFit/>
          </a:bodyPr>
          <a:lstStyle/>
          <a:p>
            <a:pPr algn="ctr"/>
            <a:r>
              <a:rPr lang="ru-RU" sz="2400" dirty="0" smtClean="0"/>
              <a:t>Президент РСПП А.Н. Шохин</a:t>
            </a:r>
            <a:endParaRPr lang="ru-RU"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1"/>
          <p:cNvSpPr txBox="1">
            <a:spLocks noChangeArrowheads="1"/>
          </p:cNvSpPr>
          <p:nvPr/>
        </p:nvSpPr>
        <p:spPr bwMode="auto">
          <a:xfrm>
            <a:off x="467544" y="178792"/>
            <a:ext cx="5616624" cy="369888"/>
          </a:xfrm>
          <a:prstGeom prst="rect">
            <a:avLst/>
          </a:prstGeom>
          <a:solidFill>
            <a:schemeClr val="accent1"/>
          </a:solidFill>
          <a:ln w="9525">
            <a:noFill/>
            <a:miter lim="800000"/>
            <a:headEnd/>
            <a:tailEnd/>
          </a:ln>
        </p:spPr>
        <p:txBody>
          <a:bodyPr wrap="square">
            <a:spAutoFit/>
          </a:bodyPr>
          <a:lstStyle/>
          <a:p>
            <a:pPr algn="ctr"/>
            <a:r>
              <a:rPr lang="ru-RU" b="1" dirty="0">
                <a:latin typeface="Calibri" pitchFamily="34" charset="0"/>
              </a:rPr>
              <a:t>Административная </a:t>
            </a:r>
            <a:r>
              <a:rPr lang="ru-RU" b="1" dirty="0" smtClean="0">
                <a:latin typeface="Calibri" pitchFamily="34" charset="0"/>
              </a:rPr>
              <a:t>нагрузка: несколько примеров</a:t>
            </a:r>
            <a:endParaRPr lang="ru-RU" b="1" dirty="0">
              <a:latin typeface="Calibri" pitchFamily="34" charset="0"/>
            </a:endParaRPr>
          </a:p>
        </p:txBody>
      </p:sp>
      <p:sp>
        <p:nvSpPr>
          <p:cNvPr id="7173" name="TextBox 11"/>
          <p:cNvSpPr txBox="1">
            <a:spLocks noChangeArrowheads="1"/>
          </p:cNvSpPr>
          <p:nvPr/>
        </p:nvSpPr>
        <p:spPr bwMode="auto">
          <a:xfrm>
            <a:off x="4860032" y="1268760"/>
            <a:ext cx="3672408" cy="400110"/>
          </a:xfrm>
          <a:prstGeom prst="rect">
            <a:avLst/>
          </a:prstGeom>
          <a:solidFill>
            <a:schemeClr val="accent1">
              <a:lumMod val="50000"/>
              <a:alpha val="50000"/>
            </a:schemeClr>
          </a:solidFill>
          <a:ln w="9525">
            <a:noFill/>
            <a:miter lim="800000"/>
            <a:headEnd/>
            <a:tailEnd/>
          </a:ln>
        </p:spPr>
        <p:txBody>
          <a:bodyPr wrap="square">
            <a:spAutoFit/>
          </a:bodyPr>
          <a:lstStyle/>
          <a:p>
            <a:pPr algn="ctr"/>
            <a:r>
              <a:rPr lang="ru-RU" sz="2000" b="1" dirty="0" err="1">
                <a:latin typeface="Calibri" pitchFamily="34" charset="0"/>
              </a:rPr>
              <a:t>Неснижение</a:t>
            </a:r>
            <a:r>
              <a:rPr lang="ru-RU" sz="2000" b="1" dirty="0">
                <a:latin typeface="Calibri" pitchFamily="34" charset="0"/>
              </a:rPr>
              <a:t> </a:t>
            </a:r>
            <a:r>
              <a:rPr lang="ru-RU" sz="2000" b="1" dirty="0" smtClean="0">
                <a:latin typeface="Calibri" pitchFamily="34" charset="0"/>
              </a:rPr>
              <a:t>нагрузки</a:t>
            </a:r>
            <a:endParaRPr lang="ru-RU" sz="2000" b="1" dirty="0">
              <a:latin typeface="Calibri" pitchFamily="34" charset="0"/>
            </a:endParaRPr>
          </a:p>
        </p:txBody>
      </p:sp>
      <p:sp>
        <p:nvSpPr>
          <p:cNvPr id="7" name="TextBox 10"/>
          <p:cNvSpPr txBox="1">
            <a:spLocks noChangeArrowheads="1"/>
          </p:cNvSpPr>
          <p:nvPr/>
        </p:nvSpPr>
        <p:spPr bwMode="auto">
          <a:xfrm>
            <a:off x="467544" y="620688"/>
            <a:ext cx="3672408" cy="400110"/>
          </a:xfrm>
          <a:prstGeom prst="rect">
            <a:avLst/>
          </a:prstGeom>
          <a:solidFill>
            <a:schemeClr val="accent1">
              <a:lumMod val="50000"/>
              <a:alpha val="50000"/>
            </a:schemeClr>
          </a:solidFill>
          <a:ln w="9525">
            <a:noFill/>
            <a:miter lim="800000"/>
            <a:headEnd/>
            <a:tailEnd/>
          </a:ln>
        </p:spPr>
        <p:txBody>
          <a:bodyPr wrap="square">
            <a:spAutoFit/>
          </a:bodyPr>
          <a:lstStyle/>
          <a:p>
            <a:pPr algn="ctr"/>
            <a:r>
              <a:rPr lang="ru-RU" sz="2000" b="1" dirty="0">
                <a:latin typeface="Calibri" pitchFamily="34" charset="0"/>
              </a:rPr>
              <a:t>Прямой рост </a:t>
            </a:r>
            <a:r>
              <a:rPr lang="ru-RU" sz="2000" b="1" dirty="0" smtClean="0">
                <a:latin typeface="Calibri" pitchFamily="34" charset="0"/>
              </a:rPr>
              <a:t>нагрузки</a:t>
            </a:r>
            <a:endParaRPr lang="ru-RU" sz="2000" b="1" dirty="0">
              <a:latin typeface="Calibri" pitchFamily="34" charset="0"/>
            </a:endParaRPr>
          </a:p>
        </p:txBody>
      </p:sp>
      <p:sp>
        <p:nvSpPr>
          <p:cNvPr id="8" name="TextBox 10"/>
          <p:cNvSpPr txBox="1">
            <a:spLocks noChangeArrowheads="1"/>
          </p:cNvSpPr>
          <p:nvPr/>
        </p:nvSpPr>
        <p:spPr bwMode="auto">
          <a:xfrm>
            <a:off x="467544" y="2204864"/>
            <a:ext cx="3672408" cy="1200329"/>
          </a:xfrm>
          <a:prstGeom prst="rect">
            <a:avLst/>
          </a:prstGeom>
          <a:solidFill>
            <a:schemeClr val="accent1">
              <a:lumMod val="60000"/>
              <a:lumOff val="40000"/>
              <a:alpha val="50000"/>
            </a:schemeClr>
          </a:solidFill>
          <a:ln w="9525">
            <a:noFill/>
            <a:miter lim="800000"/>
            <a:headEnd/>
            <a:tailEnd/>
          </a:ln>
        </p:spPr>
        <p:txBody>
          <a:bodyPr wrap="square">
            <a:spAutoFit/>
          </a:bodyPr>
          <a:lstStyle/>
          <a:p>
            <a:pPr algn="ctr"/>
            <a:r>
              <a:rPr lang="ru-RU" dirty="0" smtClean="0">
                <a:latin typeface="Calibri" pitchFamily="34" charset="0"/>
              </a:rPr>
              <a:t>Усложнение работы с органами власти и внебюджетными фондами, в частности с Пенсионным фондом</a:t>
            </a:r>
            <a:endParaRPr lang="ru-RU" dirty="0">
              <a:latin typeface="Calibri" pitchFamily="34" charset="0"/>
            </a:endParaRPr>
          </a:p>
        </p:txBody>
      </p:sp>
      <p:sp>
        <p:nvSpPr>
          <p:cNvPr id="10" name="TextBox 10"/>
          <p:cNvSpPr txBox="1">
            <a:spLocks noChangeArrowheads="1"/>
          </p:cNvSpPr>
          <p:nvPr/>
        </p:nvSpPr>
        <p:spPr bwMode="auto">
          <a:xfrm>
            <a:off x="467544" y="1196752"/>
            <a:ext cx="3672408" cy="923330"/>
          </a:xfrm>
          <a:prstGeom prst="rect">
            <a:avLst/>
          </a:prstGeom>
          <a:solidFill>
            <a:schemeClr val="accent1">
              <a:lumMod val="60000"/>
              <a:lumOff val="40000"/>
              <a:alpha val="50000"/>
            </a:schemeClr>
          </a:solidFill>
          <a:ln w="9525">
            <a:noFill/>
            <a:miter lim="800000"/>
            <a:headEnd/>
            <a:tailEnd/>
          </a:ln>
        </p:spPr>
        <p:txBody>
          <a:bodyPr wrap="square">
            <a:spAutoFit/>
          </a:bodyPr>
          <a:lstStyle/>
          <a:p>
            <a:pPr algn="ctr"/>
            <a:r>
              <a:rPr lang="ru-RU" dirty="0" smtClean="0">
                <a:latin typeface="Calibri" pitchFamily="34" charset="0"/>
              </a:rPr>
              <a:t>Система двойного </a:t>
            </a:r>
            <a:r>
              <a:rPr lang="ru-RU" dirty="0">
                <a:latin typeface="Calibri" pitchFamily="34" charset="0"/>
              </a:rPr>
              <a:t>контроля – контролирующие органы плюс страховые </a:t>
            </a:r>
            <a:r>
              <a:rPr lang="ru-RU" dirty="0" smtClean="0">
                <a:latin typeface="Calibri" pitchFamily="34" charset="0"/>
              </a:rPr>
              <a:t>компании</a:t>
            </a:r>
            <a:endParaRPr lang="ru-RU" dirty="0">
              <a:latin typeface="Calibri" pitchFamily="34" charset="0"/>
            </a:endParaRPr>
          </a:p>
        </p:txBody>
      </p:sp>
      <p:sp>
        <p:nvSpPr>
          <p:cNvPr id="11" name="TextBox 10"/>
          <p:cNvSpPr txBox="1">
            <a:spLocks noChangeArrowheads="1"/>
          </p:cNvSpPr>
          <p:nvPr/>
        </p:nvSpPr>
        <p:spPr bwMode="auto">
          <a:xfrm>
            <a:off x="467544" y="3501008"/>
            <a:ext cx="3672408" cy="646331"/>
          </a:xfrm>
          <a:prstGeom prst="rect">
            <a:avLst/>
          </a:prstGeom>
          <a:solidFill>
            <a:schemeClr val="accent1">
              <a:lumMod val="60000"/>
              <a:lumOff val="40000"/>
              <a:alpha val="50000"/>
            </a:schemeClr>
          </a:solidFill>
          <a:ln w="9525">
            <a:noFill/>
            <a:miter lim="800000"/>
            <a:headEnd/>
            <a:tailEnd/>
          </a:ln>
        </p:spPr>
        <p:txBody>
          <a:bodyPr wrap="square">
            <a:spAutoFit/>
          </a:bodyPr>
          <a:lstStyle/>
          <a:p>
            <a:pPr algn="ctr"/>
            <a:r>
              <a:rPr lang="ru-RU" dirty="0" smtClean="0">
                <a:latin typeface="Calibri" pitchFamily="34" charset="0"/>
              </a:rPr>
              <a:t>Рост частоты проверок по отдельным направлениям</a:t>
            </a:r>
            <a:endParaRPr lang="ru-RU" dirty="0">
              <a:latin typeface="Calibri" pitchFamily="34" charset="0"/>
            </a:endParaRPr>
          </a:p>
        </p:txBody>
      </p:sp>
      <p:sp>
        <p:nvSpPr>
          <p:cNvPr id="12" name="TextBox 11"/>
          <p:cNvSpPr txBox="1">
            <a:spLocks noChangeArrowheads="1"/>
          </p:cNvSpPr>
          <p:nvPr/>
        </p:nvSpPr>
        <p:spPr bwMode="auto">
          <a:xfrm>
            <a:off x="4860032" y="2893006"/>
            <a:ext cx="3672408" cy="646331"/>
          </a:xfrm>
          <a:prstGeom prst="rect">
            <a:avLst/>
          </a:prstGeom>
          <a:solidFill>
            <a:schemeClr val="accent1">
              <a:lumMod val="60000"/>
              <a:lumOff val="40000"/>
              <a:alpha val="50000"/>
            </a:schemeClr>
          </a:solidFill>
          <a:ln w="9525">
            <a:noFill/>
            <a:miter lim="800000"/>
            <a:headEnd/>
            <a:tailEnd/>
          </a:ln>
        </p:spPr>
        <p:txBody>
          <a:bodyPr wrap="square">
            <a:spAutoFit/>
          </a:bodyPr>
          <a:lstStyle/>
          <a:p>
            <a:pPr algn="ctr"/>
            <a:r>
              <a:rPr lang="ru-RU" dirty="0" smtClean="0">
                <a:latin typeface="Calibri" pitchFamily="34" charset="0"/>
              </a:rPr>
              <a:t>Длинные сроки </a:t>
            </a:r>
            <a:r>
              <a:rPr lang="ru-RU" dirty="0">
                <a:latin typeface="Calibri" pitchFamily="34" charset="0"/>
              </a:rPr>
              <a:t>согласования </a:t>
            </a:r>
            <a:r>
              <a:rPr lang="ru-RU" dirty="0" smtClean="0">
                <a:latin typeface="Calibri" pitchFamily="34" charset="0"/>
              </a:rPr>
              <a:t>инвестиционных проектов</a:t>
            </a:r>
          </a:p>
        </p:txBody>
      </p:sp>
      <p:sp>
        <p:nvSpPr>
          <p:cNvPr id="13" name="TextBox 11"/>
          <p:cNvSpPr txBox="1">
            <a:spLocks noChangeArrowheads="1"/>
          </p:cNvSpPr>
          <p:nvPr/>
        </p:nvSpPr>
        <p:spPr bwMode="auto">
          <a:xfrm>
            <a:off x="4860032" y="1812886"/>
            <a:ext cx="3672408" cy="923330"/>
          </a:xfrm>
          <a:prstGeom prst="rect">
            <a:avLst/>
          </a:prstGeom>
          <a:solidFill>
            <a:schemeClr val="accent1">
              <a:lumMod val="60000"/>
              <a:lumOff val="40000"/>
              <a:alpha val="50000"/>
            </a:schemeClr>
          </a:solidFill>
          <a:ln w="9525">
            <a:noFill/>
            <a:miter lim="800000"/>
            <a:headEnd/>
            <a:tailEnd/>
          </a:ln>
        </p:spPr>
        <p:txBody>
          <a:bodyPr wrap="square">
            <a:spAutoFit/>
          </a:bodyPr>
          <a:lstStyle/>
          <a:p>
            <a:pPr algn="ctr"/>
            <a:r>
              <a:rPr lang="ru-RU" dirty="0" smtClean="0">
                <a:latin typeface="Calibri" pitchFamily="34" charset="0"/>
              </a:rPr>
              <a:t>Сохраняющаяся угроза </a:t>
            </a:r>
            <a:r>
              <a:rPr lang="ru-RU" dirty="0">
                <a:latin typeface="Calibri" pitchFamily="34" charset="0"/>
              </a:rPr>
              <a:t>уголовного преследования по «предпринимательским» статьям</a:t>
            </a:r>
          </a:p>
        </p:txBody>
      </p:sp>
      <p:sp>
        <p:nvSpPr>
          <p:cNvPr id="14" name="TextBox 13"/>
          <p:cNvSpPr txBox="1">
            <a:spLocks noChangeArrowheads="1"/>
          </p:cNvSpPr>
          <p:nvPr/>
        </p:nvSpPr>
        <p:spPr bwMode="auto">
          <a:xfrm>
            <a:off x="4860032" y="3757102"/>
            <a:ext cx="3672408" cy="1477328"/>
          </a:xfrm>
          <a:prstGeom prst="rect">
            <a:avLst/>
          </a:prstGeom>
          <a:solidFill>
            <a:schemeClr val="accent1">
              <a:lumMod val="60000"/>
              <a:lumOff val="40000"/>
              <a:alpha val="50000"/>
            </a:schemeClr>
          </a:solidFill>
          <a:ln w="9525">
            <a:noFill/>
            <a:miter lim="800000"/>
            <a:headEnd/>
            <a:tailEnd/>
          </a:ln>
        </p:spPr>
        <p:txBody>
          <a:bodyPr wrap="square">
            <a:spAutoFit/>
          </a:bodyPr>
          <a:lstStyle/>
          <a:p>
            <a:pPr algn="ctr"/>
            <a:r>
              <a:rPr lang="ru-RU" dirty="0" smtClean="0">
                <a:latin typeface="Calibri" pitchFamily="34" charset="0"/>
              </a:rPr>
              <a:t>Для </a:t>
            </a:r>
            <a:r>
              <a:rPr lang="ru-RU" dirty="0" err="1" smtClean="0">
                <a:latin typeface="Calibri" pitchFamily="34" charset="0"/>
              </a:rPr>
              <a:t>финсектора</a:t>
            </a:r>
            <a:r>
              <a:rPr lang="ru-RU" dirty="0" smtClean="0">
                <a:latin typeface="Calibri" pitchFamily="34" charset="0"/>
              </a:rPr>
              <a:t> - затягивание введения в России института инвестиционных советников, сохранение усложненной процедуры эмиссии</a:t>
            </a:r>
          </a:p>
        </p:txBody>
      </p:sp>
      <p:sp>
        <p:nvSpPr>
          <p:cNvPr id="15" name="TextBox 10"/>
          <p:cNvSpPr txBox="1">
            <a:spLocks noChangeArrowheads="1"/>
          </p:cNvSpPr>
          <p:nvPr/>
        </p:nvSpPr>
        <p:spPr bwMode="auto">
          <a:xfrm>
            <a:off x="467544" y="4221088"/>
            <a:ext cx="3672408" cy="2308324"/>
          </a:xfrm>
          <a:prstGeom prst="rect">
            <a:avLst/>
          </a:prstGeom>
          <a:solidFill>
            <a:schemeClr val="accent1">
              <a:lumMod val="60000"/>
              <a:lumOff val="40000"/>
              <a:alpha val="50000"/>
            </a:schemeClr>
          </a:solidFill>
          <a:ln w="9525">
            <a:noFill/>
            <a:miter lim="800000"/>
            <a:headEnd/>
            <a:tailEnd/>
          </a:ln>
        </p:spPr>
        <p:txBody>
          <a:bodyPr wrap="square">
            <a:spAutoFit/>
          </a:bodyPr>
          <a:lstStyle/>
          <a:p>
            <a:pPr algn="ctr"/>
            <a:r>
              <a:rPr lang="ru-RU" dirty="0" smtClean="0">
                <a:latin typeface="Calibri" pitchFamily="34" charset="0"/>
              </a:rPr>
              <a:t>Введение с 1 января 2011 г. возможности административного приостановления деятельности компании не только судьей, но и административными органами и их должностными лицами, а также расширение оснований такого приостановления</a:t>
            </a:r>
            <a:endParaRPr lang="ru-RU" dirty="0">
              <a:latin typeface="Calibri" pitchFamily="34" charset="0"/>
            </a:endParaRPr>
          </a:p>
        </p:txBody>
      </p:sp>
      <p:sp>
        <p:nvSpPr>
          <p:cNvPr id="16" name="Номер слайда 15"/>
          <p:cNvSpPr>
            <a:spLocks noGrp="1"/>
          </p:cNvSpPr>
          <p:nvPr>
            <p:ph type="sldNum" sz="quarter" idx="12"/>
          </p:nvPr>
        </p:nvSpPr>
        <p:spPr/>
        <p:txBody>
          <a:bodyPr/>
          <a:lstStyle/>
          <a:p>
            <a:pPr>
              <a:defRPr/>
            </a:pPr>
            <a:fld id="{DE7C4CEE-33FB-4AC0-BCA4-2A371F857BEE}" type="slidenum">
              <a:rPr lang="ru-RU" smtClean="0"/>
              <a:pPr>
                <a:defRPr/>
              </a:pPr>
              <a:t>10</a:t>
            </a:fld>
            <a:endParaRPr lang="ru-RU"/>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1"/>
          <p:cNvSpPr txBox="1">
            <a:spLocks noChangeArrowheads="1"/>
          </p:cNvSpPr>
          <p:nvPr/>
        </p:nvSpPr>
        <p:spPr bwMode="auto">
          <a:xfrm>
            <a:off x="251520" y="476672"/>
            <a:ext cx="5760640" cy="369888"/>
          </a:xfrm>
          <a:prstGeom prst="rect">
            <a:avLst/>
          </a:prstGeom>
          <a:solidFill>
            <a:schemeClr val="accent1"/>
          </a:solidFill>
          <a:ln w="9525">
            <a:noFill/>
            <a:miter lim="800000"/>
            <a:headEnd/>
            <a:tailEnd/>
          </a:ln>
        </p:spPr>
        <p:txBody>
          <a:bodyPr wrap="square">
            <a:spAutoFit/>
          </a:bodyPr>
          <a:lstStyle/>
          <a:p>
            <a:pPr algn="ctr"/>
            <a:r>
              <a:rPr lang="ru-RU" b="1" dirty="0">
                <a:latin typeface="Calibri" pitchFamily="34" charset="0"/>
              </a:rPr>
              <a:t>Возможная реакция бизнеса</a:t>
            </a:r>
          </a:p>
        </p:txBody>
      </p:sp>
      <p:sp>
        <p:nvSpPr>
          <p:cNvPr id="11267" name="TextBox 2"/>
          <p:cNvSpPr txBox="1">
            <a:spLocks noChangeArrowheads="1"/>
          </p:cNvSpPr>
          <p:nvPr/>
        </p:nvSpPr>
        <p:spPr bwMode="auto">
          <a:xfrm>
            <a:off x="250825" y="2420938"/>
            <a:ext cx="2952750" cy="923925"/>
          </a:xfrm>
          <a:prstGeom prst="rect">
            <a:avLst/>
          </a:prstGeom>
          <a:solidFill>
            <a:srgbClr val="00B050">
              <a:alpha val="41176"/>
            </a:srgbClr>
          </a:solidFill>
          <a:ln w="9525">
            <a:noFill/>
            <a:miter lim="800000"/>
            <a:headEnd/>
            <a:tailEnd/>
          </a:ln>
        </p:spPr>
        <p:txBody>
          <a:bodyPr>
            <a:spAutoFit/>
          </a:bodyPr>
          <a:lstStyle/>
          <a:p>
            <a:pPr algn="ctr"/>
            <a:r>
              <a:rPr lang="ru-RU">
                <a:latin typeface="Calibri" pitchFamily="34" charset="0"/>
              </a:rPr>
              <a:t>Легальная минимизация расходов по другим статьям расходов</a:t>
            </a:r>
          </a:p>
        </p:txBody>
      </p:sp>
      <p:sp>
        <p:nvSpPr>
          <p:cNvPr id="11268" name="TextBox 3"/>
          <p:cNvSpPr txBox="1">
            <a:spLocks noChangeArrowheads="1"/>
          </p:cNvSpPr>
          <p:nvPr/>
        </p:nvSpPr>
        <p:spPr bwMode="auto">
          <a:xfrm>
            <a:off x="285720" y="3714752"/>
            <a:ext cx="2952750" cy="369887"/>
          </a:xfrm>
          <a:prstGeom prst="rect">
            <a:avLst/>
          </a:prstGeom>
          <a:solidFill>
            <a:srgbClr val="FFFF00">
              <a:alpha val="43921"/>
            </a:srgbClr>
          </a:solidFill>
          <a:ln w="9525">
            <a:noFill/>
            <a:miter lim="800000"/>
            <a:headEnd/>
            <a:tailEnd/>
          </a:ln>
        </p:spPr>
        <p:txBody>
          <a:bodyPr>
            <a:spAutoFit/>
          </a:bodyPr>
          <a:lstStyle/>
          <a:p>
            <a:pPr algn="ctr"/>
            <a:r>
              <a:rPr lang="ru-RU" dirty="0">
                <a:latin typeface="Calibri" pitchFamily="34" charset="0"/>
              </a:rPr>
              <a:t>Уход в серую зону</a:t>
            </a:r>
          </a:p>
        </p:txBody>
      </p:sp>
      <p:sp>
        <p:nvSpPr>
          <p:cNvPr id="11269" name="TextBox 4"/>
          <p:cNvSpPr txBox="1">
            <a:spLocks noChangeArrowheads="1"/>
          </p:cNvSpPr>
          <p:nvPr/>
        </p:nvSpPr>
        <p:spPr bwMode="auto">
          <a:xfrm>
            <a:off x="285720" y="4429132"/>
            <a:ext cx="2951163" cy="922338"/>
          </a:xfrm>
          <a:prstGeom prst="rect">
            <a:avLst/>
          </a:prstGeom>
          <a:solidFill>
            <a:srgbClr val="F1550F">
              <a:alpha val="81175"/>
            </a:srgbClr>
          </a:solidFill>
          <a:ln w="9525">
            <a:noFill/>
            <a:miter lim="800000"/>
            <a:headEnd/>
            <a:tailEnd/>
          </a:ln>
        </p:spPr>
        <p:txBody>
          <a:bodyPr>
            <a:spAutoFit/>
          </a:bodyPr>
          <a:lstStyle/>
          <a:p>
            <a:pPr algn="ctr"/>
            <a:r>
              <a:rPr lang="ru-RU" dirty="0">
                <a:latin typeface="Calibri" pitchFamily="34" charset="0"/>
              </a:rPr>
              <a:t>Вывод </a:t>
            </a:r>
            <a:r>
              <a:rPr lang="ru-RU" dirty="0" smtClean="0">
                <a:latin typeface="Calibri" pitchFamily="34" charset="0"/>
              </a:rPr>
              <a:t>основной </a:t>
            </a:r>
            <a:r>
              <a:rPr lang="ru-RU" dirty="0">
                <a:latin typeface="Calibri" pitchFamily="34" charset="0"/>
              </a:rPr>
              <a:t>деятельности/центров прибыли за рубеж</a:t>
            </a:r>
          </a:p>
        </p:txBody>
      </p:sp>
      <p:sp>
        <p:nvSpPr>
          <p:cNvPr id="11270" name="TextBox 5"/>
          <p:cNvSpPr txBox="1">
            <a:spLocks noChangeArrowheads="1"/>
          </p:cNvSpPr>
          <p:nvPr/>
        </p:nvSpPr>
        <p:spPr bwMode="auto">
          <a:xfrm>
            <a:off x="285720" y="5715016"/>
            <a:ext cx="2952750" cy="368300"/>
          </a:xfrm>
          <a:prstGeom prst="rect">
            <a:avLst/>
          </a:prstGeom>
          <a:solidFill>
            <a:srgbClr val="FF0000">
              <a:alpha val="52000"/>
            </a:srgbClr>
          </a:solidFill>
          <a:ln w="9525">
            <a:noFill/>
            <a:miter lim="800000"/>
            <a:headEnd/>
            <a:tailEnd/>
          </a:ln>
        </p:spPr>
        <p:txBody>
          <a:bodyPr>
            <a:spAutoFit/>
          </a:bodyPr>
          <a:lstStyle/>
          <a:p>
            <a:pPr algn="ctr"/>
            <a:r>
              <a:rPr lang="ru-RU" dirty="0" smtClean="0">
                <a:latin typeface="Calibri" pitchFamily="34" charset="0"/>
              </a:rPr>
              <a:t>Закрытие бизнеса</a:t>
            </a:r>
            <a:endParaRPr lang="ru-RU" dirty="0">
              <a:latin typeface="Calibri" pitchFamily="34" charset="0"/>
            </a:endParaRPr>
          </a:p>
        </p:txBody>
      </p:sp>
      <p:sp>
        <p:nvSpPr>
          <p:cNvPr id="11271" name="TextBox 6"/>
          <p:cNvSpPr txBox="1">
            <a:spLocks noChangeArrowheads="1"/>
          </p:cNvSpPr>
          <p:nvPr/>
        </p:nvSpPr>
        <p:spPr bwMode="auto">
          <a:xfrm>
            <a:off x="4857752" y="2428868"/>
            <a:ext cx="3795731" cy="923330"/>
          </a:xfrm>
          <a:prstGeom prst="rect">
            <a:avLst/>
          </a:prstGeom>
          <a:solidFill>
            <a:schemeClr val="accent1">
              <a:lumMod val="40000"/>
              <a:lumOff val="60000"/>
            </a:schemeClr>
          </a:solidFill>
          <a:ln w="9525">
            <a:noFill/>
            <a:miter lim="800000"/>
            <a:headEnd/>
            <a:tailEnd/>
          </a:ln>
        </p:spPr>
        <p:txBody>
          <a:bodyPr wrap="square">
            <a:spAutoFit/>
          </a:bodyPr>
          <a:lstStyle/>
          <a:p>
            <a:pPr algn="ctr"/>
            <a:r>
              <a:rPr lang="ru-RU" dirty="0">
                <a:latin typeface="Calibri" pitchFamily="34" charset="0"/>
              </a:rPr>
              <a:t>Сокращение </a:t>
            </a:r>
            <a:r>
              <a:rPr lang="ru-RU" dirty="0" err="1">
                <a:latin typeface="Calibri" pitchFamily="34" charset="0"/>
              </a:rPr>
              <a:t>соцпакетов</a:t>
            </a:r>
            <a:r>
              <a:rPr lang="ru-RU" dirty="0">
                <a:latin typeface="Calibri" pitchFamily="34" charset="0"/>
              </a:rPr>
              <a:t>, снижение объемов добровольного страхование</a:t>
            </a:r>
          </a:p>
        </p:txBody>
      </p:sp>
      <p:sp>
        <p:nvSpPr>
          <p:cNvPr id="11272" name="TextBox 7"/>
          <p:cNvSpPr txBox="1">
            <a:spLocks noChangeArrowheads="1"/>
          </p:cNvSpPr>
          <p:nvPr/>
        </p:nvSpPr>
        <p:spPr bwMode="auto">
          <a:xfrm>
            <a:off x="4857752" y="3500438"/>
            <a:ext cx="3816350" cy="646113"/>
          </a:xfrm>
          <a:prstGeom prst="rect">
            <a:avLst/>
          </a:prstGeom>
          <a:solidFill>
            <a:schemeClr val="accent1">
              <a:lumMod val="40000"/>
              <a:lumOff val="60000"/>
              <a:alpha val="73000"/>
            </a:schemeClr>
          </a:solidFill>
          <a:ln w="9525">
            <a:noFill/>
            <a:miter lim="800000"/>
            <a:headEnd/>
            <a:tailEnd/>
          </a:ln>
        </p:spPr>
        <p:txBody>
          <a:bodyPr>
            <a:spAutoFit/>
          </a:bodyPr>
          <a:lstStyle/>
          <a:p>
            <a:pPr algn="ctr"/>
            <a:r>
              <a:rPr lang="ru-RU" dirty="0">
                <a:latin typeface="Calibri" pitchFamily="34" charset="0"/>
              </a:rPr>
              <a:t>Минимизация налоговых и иных обязательных платежей </a:t>
            </a:r>
          </a:p>
        </p:txBody>
      </p:sp>
      <p:sp>
        <p:nvSpPr>
          <p:cNvPr id="11273" name="TextBox 8"/>
          <p:cNvSpPr txBox="1">
            <a:spLocks noChangeArrowheads="1"/>
          </p:cNvSpPr>
          <p:nvPr/>
        </p:nvSpPr>
        <p:spPr bwMode="auto">
          <a:xfrm>
            <a:off x="4857752" y="4286256"/>
            <a:ext cx="3816350" cy="1201738"/>
          </a:xfrm>
          <a:prstGeom prst="rect">
            <a:avLst/>
          </a:prstGeom>
          <a:solidFill>
            <a:schemeClr val="accent1">
              <a:lumMod val="40000"/>
              <a:lumOff val="60000"/>
            </a:schemeClr>
          </a:solidFill>
          <a:ln w="9525">
            <a:noFill/>
            <a:miter lim="800000"/>
            <a:headEnd/>
            <a:tailEnd/>
          </a:ln>
        </p:spPr>
        <p:txBody>
          <a:bodyPr>
            <a:spAutoFit/>
          </a:bodyPr>
          <a:lstStyle/>
          <a:p>
            <a:pPr algn="ctr"/>
            <a:r>
              <a:rPr lang="ru-RU" dirty="0">
                <a:latin typeface="Calibri" pitchFamily="34" charset="0"/>
              </a:rPr>
              <a:t>Перевод части подразделений за рубеж, увеличение доли иностранных граждан, работающих по временному контракту </a:t>
            </a:r>
          </a:p>
        </p:txBody>
      </p:sp>
      <p:sp>
        <p:nvSpPr>
          <p:cNvPr id="11274" name="TextBox 9"/>
          <p:cNvSpPr txBox="1">
            <a:spLocks noChangeArrowheads="1"/>
          </p:cNvSpPr>
          <p:nvPr/>
        </p:nvSpPr>
        <p:spPr bwMode="auto">
          <a:xfrm>
            <a:off x="250826" y="1354534"/>
            <a:ext cx="8497888" cy="922338"/>
          </a:xfrm>
          <a:prstGeom prst="rect">
            <a:avLst/>
          </a:prstGeom>
          <a:solidFill>
            <a:schemeClr val="accent1">
              <a:alpha val="78000"/>
            </a:schemeClr>
          </a:solidFill>
          <a:ln w="9525">
            <a:noFill/>
            <a:miter lim="800000"/>
            <a:headEnd/>
            <a:tailEnd/>
          </a:ln>
        </p:spPr>
        <p:txBody>
          <a:bodyPr wrap="square">
            <a:spAutoFit/>
          </a:bodyPr>
          <a:lstStyle/>
          <a:p>
            <a:pPr algn="ctr"/>
            <a:r>
              <a:rPr lang="ru-RU" dirty="0">
                <a:latin typeface="Calibri" pitchFamily="34" charset="0"/>
              </a:rPr>
              <a:t>Риск сокращения найма, изменения структуры и объема инвестиционных программ, роста себестоимости – удар по инвестиционной привлекательности страны и </a:t>
            </a:r>
            <a:r>
              <a:rPr lang="ru-RU" dirty="0" err="1">
                <a:latin typeface="Calibri" pitchFamily="34" charset="0"/>
              </a:rPr>
              <a:t>модернизационно-инновационной</a:t>
            </a:r>
            <a:r>
              <a:rPr lang="ru-RU" dirty="0">
                <a:latin typeface="Calibri" pitchFamily="34" charset="0"/>
              </a:rPr>
              <a:t> стратегии развития</a:t>
            </a:r>
          </a:p>
        </p:txBody>
      </p:sp>
      <p:sp>
        <p:nvSpPr>
          <p:cNvPr id="11" name="Номер слайда 10"/>
          <p:cNvSpPr>
            <a:spLocks noGrp="1"/>
          </p:cNvSpPr>
          <p:nvPr>
            <p:ph type="sldNum" sz="quarter" idx="12"/>
          </p:nvPr>
        </p:nvSpPr>
        <p:spPr/>
        <p:txBody>
          <a:bodyPr/>
          <a:lstStyle/>
          <a:p>
            <a:pPr>
              <a:defRPr/>
            </a:pPr>
            <a:fld id="{DE7C4CEE-33FB-4AC0-BCA4-2A371F857BEE}" type="slidenum">
              <a:rPr lang="ru-RU" smtClean="0"/>
              <a:pPr>
                <a:defRPr/>
              </a:pPr>
              <a:t>11</a:t>
            </a:fld>
            <a:endParaRPr lang="ru-RU"/>
          </a:p>
        </p:txBody>
      </p:sp>
      <p:sp>
        <p:nvSpPr>
          <p:cNvPr id="14" name="Стрелка вправо 13"/>
          <p:cNvSpPr/>
          <p:nvPr/>
        </p:nvSpPr>
        <p:spPr>
          <a:xfrm>
            <a:off x="3851920" y="2636912"/>
            <a:ext cx="500066" cy="5000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Стрелка вправо 14"/>
          <p:cNvSpPr/>
          <p:nvPr/>
        </p:nvSpPr>
        <p:spPr>
          <a:xfrm>
            <a:off x="3929058" y="3643314"/>
            <a:ext cx="500066" cy="5000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Стрелка вправо 15"/>
          <p:cNvSpPr/>
          <p:nvPr/>
        </p:nvSpPr>
        <p:spPr>
          <a:xfrm>
            <a:off x="3923928" y="4653136"/>
            <a:ext cx="500066" cy="5000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Стрелка вправо 16"/>
          <p:cNvSpPr/>
          <p:nvPr/>
        </p:nvSpPr>
        <p:spPr>
          <a:xfrm>
            <a:off x="4000496" y="5643578"/>
            <a:ext cx="500066" cy="5000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TextBox 6"/>
          <p:cNvSpPr txBox="1">
            <a:spLocks noChangeArrowheads="1"/>
          </p:cNvSpPr>
          <p:nvPr/>
        </p:nvSpPr>
        <p:spPr bwMode="auto">
          <a:xfrm>
            <a:off x="4857752" y="5643578"/>
            <a:ext cx="3795731" cy="461665"/>
          </a:xfrm>
          <a:prstGeom prst="rect">
            <a:avLst/>
          </a:prstGeom>
          <a:solidFill>
            <a:schemeClr val="accent1">
              <a:lumMod val="40000"/>
              <a:lumOff val="60000"/>
            </a:schemeClr>
          </a:solidFill>
          <a:ln w="9525">
            <a:noFill/>
            <a:miter lim="800000"/>
            <a:headEnd/>
            <a:tailEnd/>
          </a:ln>
        </p:spPr>
        <p:txBody>
          <a:bodyPr wrap="square">
            <a:spAutoFit/>
          </a:bodyPr>
          <a:lstStyle/>
          <a:p>
            <a:pPr algn="ctr"/>
            <a:r>
              <a:rPr lang="ru-RU" sz="2400" b="1" dirty="0" smtClean="0">
                <a:latin typeface="Calibri" pitchFamily="34" charset="0"/>
              </a:rPr>
              <a:t>?</a:t>
            </a:r>
            <a:endParaRPr lang="ru-RU" sz="2400" b="1" dirty="0">
              <a:latin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1"/>
          <p:cNvSpPr txBox="1">
            <a:spLocks noChangeArrowheads="1"/>
          </p:cNvSpPr>
          <p:nvPr/>
        </p:nvSpPr>
        <p:spPr bwMode="auto">
          <a:xfrm>
            <a:off x="179512" y="466824"/>
            <a:ext cx="5904656" cy="369888"/>
          </a:xfrm>
          <a:prstGeom prst="rect">
            <a:avLst/>
          </a:prstGeom>
          <a:solidFill>
            <a:schemeClr val="accent1"/>
          </a:solidFill>
          <a:ln w="9525">
            <a:noFill/>
            <a:miter lim="800000"/>
            <a:headEnd/>
            <a:tailEnd/>
          </a:ln>
        </p:spPr>
        <p:txBody>
          <a:bodyPr wrap="square">
            <a:spAutoFit/>
          </a:bodyPr>
          <a:lstStyle/>
          <a:p>
            <a:pPr algn="ctr"/>
            <a:r>
              <a:rPr lang="ru-RU" b="1" dirty="0" smtClean="0">
                <a:latin typeface="Calibri" pitchFamily="34" charset="0"/>
              </a:rPr>
              <a:t>Административная нагрузка</a:t>
            </a:r>
            <a:endParaRPr lang="ru-RU" b="1" dirty="0">
              <a:latin typeface="Calibri" pitchFamily="34" charset="0"/>
            </a:endParaRPr>
          </a:p>
        </p:txBody>
      </p:sp>
      <p:sp>
        <p:nvSpPr>
          <p:cNvPr id="11" name="TextBox 10"/>
          <p:cNvSpPr txBox="1"/>
          <p:nvPr/>
        </p:nvSpPr>
        <p:spPr>
          <a:xfrm>
            <a:off x="179512" y="921494"/>
            <a:ext cx="4248472" cy="923330"/>
          </a:xfrm>
          <a:prstGeom prst="rect">
            <a:avLst/>
          </a:prstGeom>
          <a:solidFill>
            <a:schemeClr val="accent1">
              <a:lumMod val="40000"/>
              <a:lumOff val="60000"/>
            </a:schemeClr>
          </a:solidFill>
        </p:spPr>
        <p:txBody>
          <a:bodyPr wrap="square" rtlCol="0">
            <a:spAutoFit/>
          </a:bodyPr>
          <a:lstStyle/>
          <a:p>
            <a:pPr algn="ctr"/>
            <a:r>
              <a:rPr lang="ru-RU" dirty="0" smtClean="0"/>
              <a:t>1. Продолжить работу по сокращению перечня лицензируемых видов деятельности</a:t>
            </a:r>
            <a:endParaRPr lang="ru-RU" dirty="0"/>
          </a:p>
        </p:txBody>
      </p:sp>
      <p:sp>
        <p:nvSpPr>
          <p:cNvPr id="12" name="TextBox 11"/>
          <p:cNvSpPr txBox="1"/>
          <p:nvPr/>
        </p:nvSpPr>
        <p:spPr>
          <a:xfrm>
            <a:off x="4716016" y="1124744"/>
            <a:ext cx="4248472" cy="2308324"/>
          </a:xfrm>
          <a:prstGeom prst="rect">
            <a:avLst/>
          </a:prstGeom>
          <a:solidFill>
            <a:schemeClr val="accent4">
              <a:lumMod val="40000"/>
              <a:lumOff val="60000"/>
            </a:schemeClr>
          </a:solidFill>
        </p:spPr>
        <p:txBody>
          <a:bodyPr wrap="square" rtlCol="0">
            <a:spAutoFit/>
          </a:bodyPr>
          <a:lstStyle/>
          <a:p>
            <a:pPr algn="ctr"/>
            <a:r>
              <a:rPr lang="ru-RU" dirty="0" smtClean="0"/>
              <a:t>4. Пересмотреть вводимую с 1 января 2011 г. возможность административного приостановления деятельности компании не только судьей, но и административными органами и их должностными лицами, а также расширение оснований такого приостановления</a:t>
            </a:r>
            <a:endParaRPr lang="ru-RU" dirty="0"/>
          </a:p>
        </p:txBody>
      </p:sp>
      <p:sp>
        <p:nvSpPr>
          <p:cNvPr id="13" name="TextBox 12"/>
          <p:cNvSpPr txBox="1"/>
          <p:nvPr/>
        </p:nvSpPr>
        <p:spPr>
          <a:xfrm>
            <a:off x="4716016" y="3773939"/>
            <a:ext cx="4248472" cy="2031325"/>
          </a:xfrm>
          <a:prstGeom prst="rect">
            <a:avLst/>
          </a:prstGeom>
          <a:solidFill>
            <a:schemeClr val="accent1">
              <a:lumMod val="40000"/>
              <a:lumOff val="60000"/>
            </a:schemeClr>
          </a:solidFill>
        </p:spPr>
        <p:txBody>
          <a:bodyPr wrap="square" rtlCol="0">
            <a:spAutoFit/>
          </a:bodyPr>
          <a:lstStyle/>
          <a:p>
            <a:pPr algn="ctr"/>
            <a:r>
              <a:rPr lang="ru-RU" dirty="0" smtClean="0"/>
              <a:t>5. Предусмотреть привлечение саморегулируемых организаций к проведению проверок хозяйствующих субъектов и их участие в рассмотрении соответствующих дел об административных правонарушениях</a:t>
            </a:r>
            <a:endParaRPr lang="ru-RU" dirty="0"/>
          </a:p>
        </p:txBody>
      </p:sp>
      <p:sp>
        <p:nvSpPr>
          <p:cNvPr id="14" name="TextBox 13"/>
          <p:cNvSpPr txBox="1"/>
          <p:nvPr/>
        </p:nvSpPr>
        <p:spPr>
          <a:xfrm>
            <a:off x="179512" y="1901731"/>
            <a:ext cx="4248472" cy="2031325"/>
          </a:xfrm>
          <a:prstGeom prst="rect">
            <a:avLst/>
          </a:prstGeom>
          <a:solidFill>
            <a:schemeClr val="accent4">
              <a:lumMod val="40000"/>
              <a:lumOff val="60000"/>
            </a:schemeClr>
          </a:solidFill>
        </p:spPr>
        <p:txBody>
          <a:bodyPr wrap="square" rtlCol="0">
            <a:spAutoFit/>
          </a:bodyPr>
          <a:lstStyle/>
          <a:p>
            <a:pPr algn="ctr"/>
            <a:r>
              <a:rPr lang="ru-RU" dirty="0" smtClean="0"/>
              <a:t>2. Обеспечить утверждение всеми федеральными органами исполнительной власти административных регламентов, регулирующих процедуры осуществления контрольно-надзорных функций</a:t>
            </a:r>
            <a:endParaRPr lang="ru-RU" dirty="0"/>
          </a:p>
        </p:txBody>
      </p:sp>
      <p:sp>
        <p:nvSpPr>
          <p:cNvPr id="15" name="TextBox 14"/>
          <p:cNvSpPr txBox="1"/>
          <p:nvPr/>
        </p:nvSpPr>
        <p:spPr>
          <a:xfrm>
            <a:off x="179512" y="4000996"/>
            <a:ext cx="4248472" cy="2308324"/>
          </a:xfrm>
          <a:prstGeom prst="rect">
            <a:avLst/>
          </a:prstGeom>
          <a:solidFill>
            <a:schemeClr val="accent1">
              <a:lumMod val="40000"/>
              <a:lumOff val="60000"/>
            </a:schemeClr>
          </a:solidFill>
        </p:spPr>
        <p:txBody>
          <a:bodyPr wrap="square" rtlCol="0">
            <a:spAutoFit/>
          </a:bodyPr>
          <a:lstStyle/>
          <a:p>
            <a:pPr algn="ctr"/>
            <a:r>
              <a:rPr lang="ru-RU" dirty="0" smtClean="0"/>
              <a:t>3. Обеспечить систему контроля и привлечения к ответственности руководителей федеральных органов исполнительной за проведение внеплановых выездных проверок хозяйствующих субъектов без согласования с органами прокуратуры</a:t>
            </a:r>
            <a:endParaRPr lang="ru-RU" dirty="0"/>
          </a:p>
        </p:txBody>
      </p:sp>
      <p:sp>
        <p:nvSpPr>
          <p:cNvPr id="8" name="Номер слайда 7"/>
          <p:cNvSpPr>
            <a:spLocks noGrp="1"/>
          </p:cNvSpPr>
          <p:nvPr>
            <p:ph type="sldNum" sz="quarter" idx="12"/>
          </p:nvPr>
        </p:nvSpPr>
        <p:spPr/>
        <p:txBody>
          <a:bodyPr/>
          <a:lstStyle/>
          <a:p>
            <a:pPr>
              <a:defRPr/>
            </a:pPr>
            <a:fld id="{DE7C4CEE-33FB-4AC0-BCA4-2A371F857BEE}" type="slidenum">
              <a:rPr lang="ru-RU" smtClean="0"/>
              <a:pPr>
                <a:defRPr/>
              </a:pPr>
              <a:t>12</a:t>
            </a:fld>
            <a:endParaRPr lang="ru-RU"/>
          </a:p>
        </p:txBody>
      </p:sp>
      <p:sp>
        <p:nvSpPr>
          <p:cNvPr id="9" name="TextBox 8"/>
          <p:cNvSpPr txBox="1"/>
          <p:nvPr/>
        </p:nvSpPr>
        <p:spPr>
          <a:xfrm>
            <a:off x="107504" y="6279703"/>
            <a:ext cx="8964488" cy="461665"/>
          </a:xfrm>
          <a:prstGeom prst="rect">
            <a:avLst/>
          </a:prstGeom>
          <a:noFill/>
        </p:spPr>
        <p:txBody>
          <a:bodyPr wrap="square" rtlCol="0">
            <a:spAutoFit/>
          </a:bodyPr>
          <a:lstStyle/>
          <a:p>
            <a:r>
              <a:rPr lang="ru-RU" sz="1200" dirty="0" smtClean="0"/>
              <a:t>Материалы Комитета РСПП по совершенствованию контрольно-надзорной деятельности и устранению административных барьеров</a:t>
            </a:r>
            <a:endParaRPr lang="ru-RU" sz="1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1"/>
          <p:cNvSpPr txBox="1">
            <a:spLocks noChangeArrowheads="1"/>
          </p:cNvSpPr>
          <p:nvPr/>
        </p:nvSpPr>
        <p:spPr bwMode="auto">
          <a:xfrm>
            <a:off x="164270" y="570166"/>
            <a:ext cx="5847889" cy="353943"/>
          </a:xfrm>
          <a:prstGeom prst="rect">
            <a:avLst/>
          </a:prstGeom>
          <a:solidFill>
            <a:schemeClr val="accent1"/>
          </a:solidFill>
          <a:ln w="9525">
            <a:noFill/>
            <a:miter lim="800000"/>
            <a:headEnd/>
            <a:tailEnd/>
          </a:ln>
        </p:spPr>
        <p:txBody>
          <a:bodyPr wrap="square">
            <a:spAutoFit/>
          </a:bodyPr>
          <a:lstStyle/>
          <a:p>
            <a:pPr algn="ctr"/>
            <a:r>
              <a:rPr lang="ru-RU" sz="1700" b="1" dirty="0" smtClean="0">
                <a:latin typeface="Calibri" pitchFamily="34" charset="0"/>
              </a:rPr>
              <a:t>Уголовное законодательство</a:t>
            </a:r>
            <a:endParaRPr lang="ru-RU" sz="1700" b="1" dirty="0">
              <a:latin typeface="Calibri" pitchFamily="34" charset="0"/>
            </a:endParaRPr>
          </a:p>
        </p:txBody>
      </p:sp>
      <p:sp>
        <p:nvSpPr>
          <p:cNvPr id="11" name="TextBox 10"/>
          <p:cNvSpPr txBox="1"/>
          <p:nvPr/>
        </p:nvSpPr>
        <p:spPr>
          <a:xfrm>
            <a:off x="179512" y="980728"/>
            <a:ext cx="4248472" cy="1400383"/>
          </a:xfrm>
          <a:prstGeom prst="rect">
            <a:avLst/>
          </a:prstGeom>
          <a:solidFill>
            <a:schemeClr val="accent1">
              <a:lumMod val="40000"/>
              <a:lumOff val="60000"/>
            </a:schemeClr>
          </a:solidFill>
        </p:spPr>
        <p:txBody>
          <a:bodyPr wrap="square" rtlCol="0">
            <a:spAutoFit/>
          </a:bodyPr>
          <a:lstStyle/>
          <a:p>
            <a:pPr algn="ctr"/>
            <a:r>
              <a:rPr lang="ru-RU" sz="1700" dirty="0" smtClean="0"/>
              <a:t>1. Создать условия для эффективного применения мер административной и гражданско-правовой ответственности, сужая сферу уголовного преследования за экономические правонарушения</a:t>
            </a:r>
            <a:endParaRPr lang="ru-RU" sz="1700" dirty="0"/>
          </a:p>
        </p:txBody>
      </p:sp>
      <p:sp>
        <p:nvSpPr>
          <p:cNvPr id="12" name="TextBox 11"/>
          <p:cNvSpPr txBox="1"/>
          <p:nvPr/>
        </p:nvSpPr>
        <p:spPr>
          <a:xfrm>
            <a:off x="4716016" y="1844824"/>
            <a:ext cx="4248472" cy="1923604"/>
          </a:xfrm>
          <a:prstGeom prst="rect">
            <a:avLst/>
          </a:prstGeom>
          <a:solidFill>
            <a:schemeClr val="accent4">
              <a:lumMod val="40000"/>
              <a:lumOff val="60000"/>
            </a:schemeClr>
          </a:solidFill>
        </p:spPr>
        <p:txBody>
          <a:bodyPr wrap="square" rtlCol="0">
            <a:spAutoFit/>
          </a:bodyPr>
          <a:lstStyle/>
          <a:p>
            <a:pPr algn="ctr"/>
            <a:r>
              <a:rPr lang="ru-RU" sz="1700" dirty="0" smtClean="0"/>
              <a:t>4. Исключить использование в качестве отягчающего признака преступления понятие «организованной группы», которое необоснованно используется сегодня в отношении преступлений в сфере предпринимательской деятельности</a:t>
            </a:r>
            <a:endParaRPr lang="ru-RU" sz="1700" dirty="0"/>
          </a:p>
        </p:txBody>
      </p:sp>
      <p:sp>
        <p:nvSpPr>
          <p:cNvPr id="13" name="TextBox 12"/>
          <p:cNvSpPr txBox="1"/>
          <p:nvPr/>
        </p:nvSpPr>
        <p:spPr>
          <a:xfrm>
            <a:off x="4716016" y="4077072"/>
            <a:ext cx="4248472" cy="1661993"/>
          </a:xfrm>
          <a:prstGeom prst="rect">
            <a:avLst/>
          </a:prstGeom>
          <a:solidFill>
            <a:schemeClr val="accent1">
              <a:lumMod val="40000"/>
              <a:lumOff val="60000"/>
            </a:schemeClr>
          </a:solidFill>
        </p:spPr>
        <p:txBody>
          <a:bodyPr wrap="square" rtlCol="0">
            <a:spAutoFit/>
          </a:bodyPr>
          <a:lstStyle/>
          <a:p>
            <a:pPr algn="ctr"/>
            <a:r>
              <a:rPr lang="ru-RU" sz="1700" dirty="0" smtClean="0"/>
              <a:t>5. Создать условия для использования в уголовном процессе альтернативных средств решения споров, в том числе для применения предусмотренных законом механизмов посредничества (медиации)</a:t>
            </a:r>
            <a:endParaRPr lang="ru-RU" sz="1700" dirty="0"/>
          </a:p>
        </p:txBody>
      </p:sp>
      <p:sp>
        <p:nvSpPr>
          <p:cNvPr id="14" name="TextBox 13"/>
          <p:cNvSpPr txBox="1"/>
          <p:nvPr/>
        </p:nvSpPr>
        <p:spPr>
          <a:xfrm>
            <a:off x="179512" y="2422336"/>
            <a:ext cx="4248472" cy="2446824"/>
          </a:xfrm>
          <a:prstGeom prst="rect">
            <a:avLst/>
          </a:prstGeom>
          <a:solidFill>
            <a:schemeClr val="accent4">
              <a:lumMod val="40000"/>
              <a:lumOff val="60000"/>
            </a:schemeClr>
          </a:solidFill>
        </p:spPr>
        <p:txBody>
          <a:bodyPr wrap="square" rtlCol="0">
            <a:spAutoFit/>
          </a:bodyPr>
          <a:lstStyle/>
          <a:p>
            <a:pPr algn="ctr"/>
            <a:r>
              <a:rPr lang="ru-RU" sz="1700" dirty="0" smtClean="0"/>
              <a:t>2. Обеспечить единый подход к применению положений уголовно-процессуального законодательства, ограничивающих избрание меры пресечения в виде заключения под стражу в отношении лиц, подозреваемых и обвиняемых в совершении экономических преступлений</a:t>
            </a:r>
            <a:endParaRPr lang="ru-RU" sz="1700" dirty="0"/>
          </a:p>
        </p:txBody>
      </p:sp>
      <p:sp>
        <p:nvSpPr>
          <p:cNvPr id="15" name="TextBox 14"/>
          <p:cNvSpPr txBox="1"/>
          <p:nvPr/>
        </p:nvSpPr>
        <p:spPr>
          <a:xfrm>
            <a:off x="179512" y="4913873"/>
            <a:ext cx="4248472" cy="1400383"/>
          </a:xfrm>
          <a:prstGeom prst="rect">
            <a:avLst/>
          </a:prstGeom>
          <a:solidFill>
            <a:schemeClr val="accent1">
              <a:lumMod val="40000"/>
              <a:lumOff val="60000"/>
            </a:schemeClr>
          </a:solidFill>
        </p:spPr>
        <p:txBody>
          <a:bodyPr wrap="square" rtlCol="0">
            <a:spAutoFit/>
          </a:bodyPr>
          <a:lstStyle/>
          <a:p>
            <a:pPr algn="ctr"/>
            <a:r>
              <a:rPr lang="ru-RU" sz="1700" dirty="0" smtClean="0"/>
              <a:t>3. Реализовать предложение ФАС России об исключении возможности уголовной ответственности за совершение ограничивающих конкуренцию согласованных действий</a:t>
            </a:r>
            <a:endParaRPr lang="ru-RU" sz="1700" dirty="0"/>
          </a:p>
        </p:txBody>
      </p:sp>
      <p:sp>
        <p:nvSpPr>
          <p:cNvPr id="8" name="Номер слайда 7"/>
          <p:cNvSpPr>
            <a:spLocks noGrp="1"/>
          </p:cNvSpPr>
          <p:nvPr>
            <p:ph type="sldNum" sz="quarter" idx="12"/>
          </p:nvPr>
        </p:nvSpPr>
        <p:spPr/>
        <p:txBody>
          <a:bodyPr/>
          <a:lstStyle/>
          <a:p>
            <a:pPr>
              <a:defRPr/>
            </a:pPr>
            <a:fld id="{DE7C4CEE-33FB-4AC0-BCA4-2A371F857BEE}" type="slidenum">
              <a:rPr lang="ru-RU" sz="1700" smtClean="0"/>
              <a:pPr>
                <a:defRPr/>
              </a:pPr>
              <a:t>13</a:t>
            </a:fld>
            <a:endParaRPr lang="ru-RU" sz="1700"/>
          </a:p>
        </p:txBody>
      </p:sp>
      <p:sp>
        <p:nvSpPr>
          <p:cNvPr id="9" name="TextBox 8"/>
          <p:cNvSpPr txBox="1"/>
          <p:nvPr/>
        </p:nvSpPr>
        <p:spPr>
          <a:xfrm>
            <a:off x="164271" y="6309320"/>
            <a:ext cx="8784976" cy="353943"/>
          </a:xfrm>
          <a:prstGeom prst="rect">
            <a:avLst/>
          </a:prstGeom>
          <a:noFill/>
        </p:spPr>
        <p:txBody>
          <a:bodyPr wrap="square" rtlCol="0">
            <a:spAutoFit/>
          </a:bodyPr>
          <a:lstStyle/>
          <a:p>
            <a:r>
              <a:rPr lang="ru-RU" sz="1700" dirty="0" smtClean="0"/>
              <a:t>Материалы Комитета РСПП по собственности и защите конкуренции</a:t>
            </a:r>
            <a:endParaRPr lang="ru-RU" sz="17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570166"/>
            <a:ext cx="5904656" cy="338554"/>
          </a:xfrm>
          <a:prstGeom prst="rect">
            <a:avLst/>
          </a:prstGeom>
          <a:solidFill>
            <a:schemeClr val="accent1"/>
          </a:solidFill>
        </p:spPr>
        <p:txBody>
          <a:bodyPr wrap="square" rtlCol="0">
            <a:spAutoFit/>
          </a:bodyPr>
          <a:lstStyle/>
          <a:p>
            <a:pPr algn="ctr"/>
            <a:r>
              <a:rPr lang="ru-RU" sz="1600" b="1" dirty="0" smtClean="0"/>
              <a:t>Закон о полиции: что нужно сделать</a:t>
            </a:r>
            <a:endParaRPr lang="ru-RU" sz="1600" b="1" dirty="0"/>
          </a:p>
        </p:txBody>
      </p:sp>
      <p:sp>
        <p:nvSpPr>
          <p:cNvPr id="4" name="TextBox 3"/>
          <p:cNvSpPr txBox="1"/>
          <p:nvPr/>
        </p:nvSpPr>
        <p:spPr>
          <a:xfrm>
            <a:off x="4572000" y="1415678"/>
            <a:ext cx="4392488" cy="1077218"/>
          </a:xfrm>
          <a:prstGeom prst="rect">
            <a:avLst/>
          </a:prstGeom>
          <a:solidFill>
            <a:schemeClr val="accent2">
              <a:lumMod val="40000"/>
              <a:lumOff val="60000"/>
            </a:schemeClr>
          </a:solidFill>
        </p:spPr>
        <p:txBody>
          <a:bodyPr wrap="square" rtlCol="0">
            <a:spAutoFit/>
          </a:bodyPr>
          <a:lstStyle/>
          <a:p>
            <a:pPr algn="ctr"/>
            <a:r>
              <a:rPr lang="ru-RU" sz="1600" dirty="0" smtClean="0"/>
              <a:t>4. Предусмотреть условия проникновения сотрудников полиции в помещения организаций и обязательное информирование об этом прокурора</a:t>
            </a:r>
            <a:endParaRPr lang="ru-RU" sz="1600" dirty="0"/>
          </a:p>
        </p:txBody>
      </p:sp>
      <p:sp>
        <p:nvSpPr>
          <p:cNvPr id="5" name="TextBox 4"/>
          <p:cNvSpPr txBox="1"/>
          <p:nvPr/>
        </p:nvSpPr>
        <p:spPr>
          <a:xfrm>
            <a:off x="179512" y="1412776"/>
            <a:ext cx="4320480" cy="830997"/>
          </a:xfrm>
          <a:prstGeom prst="rect">
            <a:avLst/>
          </a:prstGeom>
          <a:solidFill>
            <a:schemeClr val="tx2">
              <a:lumMod val="20000"/>
              <a:lumOff val="80000"/>
            </a:schemeClr>
          </a:solidFill>
        </p:spPr>
        <p:txBody>
          <a:bodyPr wrap="square" rtlCol="0">
            <a:spAutoFit/>
          </a:bodyPr>
          <a:lstStyle/>
          <a:p>
            <a:pPr algn="ctr"/>
            <a:r>
              <a:rPr lang="ru-RU" sz="1600" dirty="0" smtClean="0"/>
              <a:t>1. Включить в обязанности полиции защиту от противоправных посягательств имущества организаций</a:t>
            </a:r>
            <a:endParaRPr lang="ru-RU" sz="1600" dirty="0"/>
          </a:p>
        </p:txBody>
      </p:sp>
      <p:sp>
        <p:nvSpPr>
          <p:cNvPr id="6" name="TextBox 5"/>
          <p:cNvSpPr txBox="1"/>
          <p:nvPr/>
        </p:nvSpPr>
        <p:spPr>
          <a:xfrm>
            <a:off x="179512" y="4509120"/>
            <a:ext cx="4320480" cy="1323439"/>
          </a:xfrm>
          <a:prstGeom prst="rect">
            <a:avLst/>
          </a:prstGeom>
          <a:solidFill>
            <a:schemeClr val="tx2">
              <a:lumMod val="20000"/>
              <a:lumOff val="80000"/>
            </a:schemeClr>
          </a:solidFill>
        </p:spPr>
        <p:txBody>
          <a:bodyPr wrap="square" rtlCol="0">
            <a:spAutoFit/>
          </a:bodyPr>
          <a:lstStyle/>
          <a:p>
            <a:pPr algn="ctr"/>
            <a:r>
              <a:rPr lang="ru-RU" sz="1600" dirty="0" smtClean="0"/>
              <a:t>3. Освободить органы полиции от несвойственных ей функций (в том числе участия в налоговых проверках, оказания услуг по охране имущества и объектов на основе гражданских договоров)</a:t>
            </a:r>
            <a:endParaRPr lang="ru-RU" sz="1600" dirty="0"/>
          </a:p>
        </p:txBody>
      </p:sp>
      <p:sp>
        <p:nvSpPr>
          <p:cNvPr id="7" name="TextBox 6"/>
          <p:cNvSpPr txBox="1"/>
          <p:nvPr/>
        </p:nvSpPr>
        <p:spPr>
          <a:xfrm>
            <a:off x="179512" y="2420888"/>
            <a:ext cx="4320480" cy="1815882"/>
          </a:xfrm>
          <a:prstGeom prst="rect">
            <a:avLst/>
          </a:prstGeom>
          <a:solidFill>
            <a:schemeClr val="accent2">
              <a:lumMod val="40000"/>
              <a:lumOff val="60000"/>
            </a:schemeClr>
          </a:solidFill>
        </p:spPr>
        <p:txBody>
          <a:bodyPr wrap="square" rtlCol="0">
            <a:spAutoFit/>
          </a:bodyPr>
          <a:lstStyle/>
          <a:p>
            <a:pPr algn="ctr"/>
            <a:r>
              <a:rPr lang="ru-RU" sz="1600" dirty="0" smtClean="0"/>
              <a:t>2. Уточнить закрепленное законопроектом право полиции «принимать от граждан и организаций во владение и пользование транспортные средства и иное имущество, необходимые для выполнения возложенных на нее обязанностей» в целях снижения коррупционных рисков</a:t>
            </a:r>
          </a:p>
        </p:txBody>
      </p:sp>
      <p:sp>
        <p:nvSpPr>
          <p:cNvPr id="9" name="TextBox 8"/>
          <p:cNvSpPr txBox="1"/>
          <p:nvPr/>
        </p:nvSpPr>
        <p:spPr>
          <a:xfrm>
            <a:off x="4572000" y="2530639"/>
            <a:ext cx="4392488" cy="2554545"/>
          </a:xfrm>
          <a:prstGeom prst="rect">
            <a:avLst/>
          </a:prstGeom>
          <a:solidFill>
            <a:schemeClr val="tx2">
              <a:lumMod val="20000"/>
              <a:lumOff val="80000"/>
            </a:schemeClr>
          </a:solidFill>
        </p:spPr>
        <p:txBody>
          <a:bodyPr wrap="square" rtlCol="0">
            <a:spAutoFit/>
          </a:bodyPr>
          <a:lstStyle/>
          <a:p>
            <a:pPr algn="ctr"/>
            <a:r>
              <a:rPr lang="ru-RU" sz="1600" dirty="0" smtClean="0"/>
              <a:t>5. Непосредственно в законе определить условия и процедуру реализации права полиции беспрепятственно знакомиться в организациях с необходимыми материалами, документами, статистическими данными и иными сведениями, а также обязательность наличия мотивированного постановления руководителя соответствующего органа полиции, санкции прокурора или суда</a:t>
            </a:r>
            <a:endParaRPr lang="ru-RU" sz="1600" dirty="0"/>
          </a:p>
        </p:txBody>
      </p:sp>
      <p:sp>
        <p:nvSpPr>
          <p:cNvPr id="10" name="TextBox 9"/>
          <p:cNvSpPr txBox="1"/>
          <p:nvPr/>
        </p:nvSpPr>
        <p:spPr>
          <a:xfrm>
            <a:off x="4572000" y="5157192"/>
            <a:ext cx="4392488" cy="1077218"/>
          </a:xfrm>
          <a:prstGeom prst="rect">
            <a:avLst/>
          </a:prstGeom>
          <a:solidFill>
            <a:schemeClr val="accent2">
              <a:lumMod val="40000"/>
              <a:lumOff val="60000"/>
            </a:schemeClr>
          </a:solidFill>
        </p:spPr>
        <p:txBody>
          <a:bodyPr wrap="square" rtlCol="0">
            <a:spAutoFit/>
          </a:bodyPr>
          <a:lstStyle/>
          <a:p>
            <a:pPr algn="ctr"/>
            <a:r>
              <a:rPr lang="ru-RU" sz="1600" dirty="0" smtClean="0"/>
              <a:t>6. Отнести вопросы организации деятельности полиции, тактики, методов и средств осуществления к предмету прокурорского надзора</a:t>
            </a:r>
            <a:endParaRPr lang="ru-RU" sz="1600" dirty="0"/>
          </a:p>
        </p:txBody>
      </p:sp>
      <p:sp>
        <p:nvSpPr>
          <p:cNvPr id="11" name="Номер слайда 10"/>
          <p:cNvSpPr>
            <a:spLocks noGrp="1"/>
          </p:cNvSpPr>
          <p:nvPr>
            <p:ph type="sldNum" sz="quarter" idx="12"/>
          </p:nvPr>
        </p:nvSpPr>
        <p:spPr>
          <a:xfrm>
            <a:off x="6732240" y="6492875"/>
            <a:ext cx="2133600" cy="365125"/>
          </a:xfrm>
        </p:spPr>
        <p:txBody>
          <a:bodyPr/>
          <a:lstStyle/>
          <a:p>
            <a:pPr>
              <a:defRPr/>
            </a:pPr>
            <a:fld id="{DE7C4CEE-33FB-4AC0-BCA4-2A371F857BEE}" type="slidenum">
              <a:rPr lang="ru-RU" smtClean="0"/>
              <a:pPr>
                <a:defRPr/>
              </a:pPr>
              <a:t>14</a:t>
            </a:fld>
            <a:endParaRPr lang="ru-RU" dirty="0"/>
          </a:p>
        </p:txBody>
      </p:sp>
      <p:sp>
        <p:nvSpPr>
          <p:cNvPr id="12" name="TextBox 11"/>
          <p:cNvSpPr txBox="1"/>
          <p:nvPr/>
        </p:nvSpPr>
        <p:spPr>
          <a:xfrm>
            <a:off x="107504" y="6237312"/>
            <a:ext cx="8964488" cy="523220"/>
          </a:xfrm>
          <a:prstGeom prst="rect">
            <a:avLst/>
          </a:prstGeom>
          <a:noFill/>
        </p:spPr>
        <p:txBody>
          <a:bodyPr wrap="square" rtlCol="0">
            <a:spAutoFit/>
          </a:bodyPr>
          <a:lstStyle/>
          <a:p>
            <a:r>
              <a:rPr lang="ru-RU" sz="1400" dirty="0" smtClean="0"/>
              <a:t>Материалы Комитета РСПП по совершенствованию контрольно-надзорной деятельности и устранению административных барьеров</a:t>
            </a:r>
            <a:endParaRPr lang="ru-RU" sz="1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570166"/>
            <a:ext cx="5904656" cy="338554"/>
          </a:xfrm>
          <a:prstGeom prst="rect">
            <a:avLst/>
          </a:prstGeom>
          <a:solidFill>
            <a:schemeClr val="accent1"/>
          </a:solidFill>
        </p:spPr>
        <p:txBody>
          <a:bodyPr wrap="square" rtlCol="0">
            <a:spAutoFit/>
          </a:bodyPr>
          <a:lstStyle/>
          <a:p>
            <a:pPr algn="ctr"/>
            <a:r>
              <a:rPr lang="ru-RU" sz="1600" b="1" dirty="0" smtClean="0"/>
              <a:t>Система социального страхования</a:t>
            </a:r>
            <a:endParaRPr lang="ru-RU" sz="1600" b="1" dirty="0"/>
          </a:p>
        </p:txBody>
      </p:sp>
      <p:sp>
        <p:nvSpPr>
          <p:cNvPr id="4" name="TextBox 3"/>
          <p:cNvSpPr txBox="1"/>
          <p:nvPr/>
        </p:nvSpPr>
        <p:spPr>
          <a:xfrm>
            <a:off x="4572000" y="4941168"/>
            <a:ext cx="4392488" cy="1323439"/>
          </a:xfrm>
          <a:prstGeom prst="rect">
            <a:avLst/>
          </a:prstGeom>
          <a:solidFill>
            <a:schemeClr val="tx2">
              <a:lumMod val="20000"/>
              <a:lumOff val="80000"/>
            </a:schemeClr>
          </a:solidFill>
        </p:spPr>
        <p:txBody>
          <a:bodyPr wrap="square" rtlCol="0">
            <a:spAutoFit/>
          </a:bodyPr>
          <a:lstStyle/>
          <a:p>
            <a:pPr algn="ctr"/>
            <a:r>
              <a:rPr lang="ru-RU" sz="1600" dirty="0" smtClean="0"/>
              <a:t>5. Провести консультации с Правительством РФ о переходе на казначейское исполнение бюджета Фонда социального страхования РФ и прямые выплаты страховых возмещений и пособий</a:t>
            </a:r>
          </a:p>
        </p:txBody>
      </p:sp>
      <p:sp>
        <p:nvSpPr>
          <p:cNvPr id="7" name="TextBox 6"/>
          <p:cNvSpPr txBox="1"/>
          <p:nvPr/>
        </p:nvSpPr>
        <p:spPr>
          <a:xfrm>
            <a:off x="179512" y="3140968"/>
            <a:ext cx="4320480" cy="1815882"/>
          </a:xfrm>
          <a:prstGeom prst="rect">
            <a:avLst/>
          </a:prstGeom>
          <a:solidFill>
            <a:schemeClr val="accent4">
              <a:lumMod val="40000"/>
              <a:lumOff val="60000"/>
            </a:schemeClr>
          </a:solidFill>
        </p:spPr>
        <p:txBody>
          <a:bodyPr wrap="square" rtlCol="0">
            <a:spAutoFit/>
          </a:bodyPr>
          <a:lstStyle/>
          <a:p>
            <a:pPr lvl="0" algn="ctr"/>
            <a:r>
              <a:rPr lang="ru-RU" sz="1600" dirty="0" smtClean="0"/>
              <a:t>2. Отказаться от увеличения до 3-х первых дней временной нетрудоспособности работника, оплачиваемых за счет средств работодателя и использовать альтернативные меры предотвращения злоупотреблений при выдаче больничных листов</a:t>
            </a:r>
          </a:p>
        </p:txBody>
      </p:sp>
      <p:sp>
        <p:nvSpPr>
          <p:cNvPr id="9" name="TextBox 8"/>
          <p:cNvSpPr txBox="1"/>
          <p:nvPr/>
        </p:nvSpPr>
        <p:spPr>
          <a:xfrm>
            <a:off x="4572000" y="2060848"/>
            <a:ext cx="4392488" cy="2800767"/>
          </a:xfrm>
          <a:prstGeom prst="rect">
            <a:avLst/>
          </a:prstGeom>
          <a:solidFill>
            <a:schemeClr val="accent4">
              <a:lumMod val="40000"/>
              <a:lumOff val="60000"/>
            </a:schemeClr>
          </a:solidFill>
        </p:spPr>
        <p:txBody>
          <a:bodyPr wrap="square" rtlCol="0">
            <a:spAutoFit/>
          </a:bodyPr>
          <a:lstStyle/>
          <a:p>
            <a:pPr lvl="0" algn="ctr"/>
            <a:r>
              <a:rPr lang="ru-RU" sz="1600" dirty="0" smtClean="0"/>
              <a:t>4. Вернуться к рассмотрению вопроса об ограничении срока увеличения страховых взносов на обязательное медицинское страхование. Средства, полученные за счет этого увеличения, предусматривается направить на реализацию в 2011 и 2012 годах программ модернизации здравоохранения субъектов Российской Федерации, программ модернизации федеральных государственных учреждений здравоохранения</a:t>
            </a:r>
            <a:endParaRPr lang="ru-RU" sz="1600" dirty="0"/>
          </a:p>
        </p:txBody>
      </p:sp>
      <p:sp>
        <p:nvSpPr>
          <p:cNvPr id="11" name="Номер слайда 10"/>
          <p:cNvSpPr>
            <a:spLocks noGrp="1"/>
          </p:cNvSpPr>
          <p:nvPr>
            <p:ph type="sldNum" sz="quarter" idx="12"/>
          </p:nvPr>
        </p:nvSpPr>
        <p:spPr>
          <a:xfrm>
            <a:off x="6553200" y="6353944"/>
            <a:ext cx="2133600" cy="268139"/>
          </a:xfrm>
        </p:spPr>
        <p:txBody>
          <a:bodyPr/>
          <a:lstStyle/>
          <a:p>
            <a:pPr>
              <a:defRPr/>
            </a:pPr>
            <a:fld id="{DE7C4CEE-33FB-4AC0-BCA4-2A371F857BEE}" type="slidenum">
              <a:rPr lang="ru-RU" sz="1600" smtClean="0"/>
              <a:pPr>
                <a:defRPr/>
              </a:pPr>
              <a:t>15</a:t>
            </a:fld>
            <a:endParaRPr lang="ru-RU" sz="1600" dirty="0"/>
          </a:p>
        </p:txBody>
      </p:sp>
      <p:sp>
        <p:nvSpPr>
          <p:cNvPr id="12" name="TextBox 11"/>
          <p:cNvSpPr txBox="1"/>
          <p:nvPr/>
        </p:nvSpPr>
        <p:spPr>
          <a:xfrm>
            <a:off x="179512" y="1181070"/>
            <a:ext cx="4320480" cy="1815882"/>
          </a:xfrm>
          <a:prstGeom prst="rect">
            <a:avLst/>
          </a:prstGeom>
          <a:solidFill>
            <a:schemeClr val="tx2">
              <a:lumMod val="20000"/>
              <a:lumOff val="80000"/>
            </a:schemeClr>
          </a:solidFill>
        </p:spPr>
        <p:txBody>
          <a:bodyPr wrap="square" rtlCol="0">
            <a:spAutoFit/>
          </a:bodyPr>
          <a:lstStyle/>
          <a:p>
            <a:pPr algn="ctr"/>
            <a:r>
              <a:rPr lang="ru-RU" sz="1600" dirty="0" smtClean="0"/>
              <a:t>1. Провести консультации с Правительством РФ о переходе на индивидуальные тарифы страховых взносов на обязательное социальное страхование от несчастных случаев на производстве и профессиональных заболеваний</a:t>
            </a:r>
          </a:p>
        </p:txBody>
      </p:sp>
      <p:sp>
        <p:nvSpPr>
          <p:cNvPr id="13" name="TextBox 12"/>
          <p:cNvSpPr txBox="1"/>
          <p:nvPr/>
        </p:nvSpPr>
        <p:spPr>
          <a:xfrm>
            <a:off x="179512" y="5157192"/>
            <a:ext cx="4320480" cy="1077218"/>
          </a:xfrm>
          <a:prstGeom prst="rect">
            <a:avLst/>
          </a:prstGeom>
          <a:solidFill>
            <a:schemeClr val="tx2">
              <a:lumMod val="20000"/>
              <a:lumOff val="80000"/>
            </a:schemeClr>
          </a:solidFill>
        </p:spPr>
        <p:txBody>
          <a:bodyPr wrap="square" rtlCol="0">
            <a:spAutoFit/>
          </a:bodyPr>
          <a:lstStyle/>
          <a:p>
            <a:pPr algn="ctr"/>
            <a:r>
              <a:rPr lang="ru-RU" sz="1600" dirty="0" smtClean="0"/>
              <a:t>3. Упорядочить </a:t>
            </a:r>
            <a:r>
              <a:rPr lang="x-none" sz="1600" smtClean="0"/>
              <a:t>социальны</a:t>
            </a:r>
            <a:r>
              <a:rPr lang="ru-RU" sz="1600" dirty="0" smtClean="0"/>
              <a:t>е</a:t>
            </a:r>
            <a:r>
              <a:rPr lang="x-none" sz="1600" smtClean="0"/>
              <a:t> обязательств</a:t>
            </a:r>
            <a:r>
              <a:rPr lang="ru-RU" sz="1600" dirty="0" smtClean="0"/>
              <a:t>а</a:t>
            </a:r>
            <a:r>
              <a:rPr lang="x-none" sz="1600" smtClean="0"/>
              <a:t>, которые могли утратить свои социальные и экономические функции, или воспроизводят неравенство</a:t>
            </a:r>
            <a:endParaRPr lang="ru-RU" sz="1600" dirty="0" smtClean="0"/>
          </a:p>
        </p:txBody>
      </p:sp>
      <p:sp>
        <p:nvSpPr>
          <p:cNvPr id="10" name="TextBox 9"/>
          <p:cNvSpPr txBox="1"/>
          <p:nvPr/>
        </p:nvSpPr>
        <p:spPr>
          <a:xfrm>
            <a:off x="107504" y="6353944"/>
            <a:ext cx="4680520" cy="338554"/>
          </a:xfrm>
          <a:prstGeom prst="rect">
            <a:avLst/>
          </a:prstGeom>
          <a:noFill/>
        </p:spPr>
        <p:txBody>
          <a:bodyPr wrap="square" rtlCol="0">
            <a:spAutoFit/>
          </a:bodyPr>
          <a:lstStyle/>
          <a:p>
            <a:r>
              <a:rPr lang="ru-RU" sz="1600" dirty="0" smtClean="0"/>
              <a:t>Материалы стороны работодателей РТК</a:t>
            </a:r>
            <a:endParaRPr lang="ru-RU" sz="16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570166"/>
            <a:ext cx="5904656" cy="338554"/>
          </a:xfrm>
          <a:prstGeom prst="rect">
            <a:avLst/>
          </a:prstGeom>
          <a:solidFill>
            <a:schemeClr val="accent1"/>
          </a:solidFill>
        </p:spPr>
        <p:txBody>
          <a:bodyPr wrap="square" rtlCol="0">
            <a:spAutoFit/>
          </a:bodyPr>
          <a:lstStyle/>
          <a:p>
            <a:pPr algn="ctr"/>
            <a:r>
              <a:rPr lang="ru-RU" sz="1600" b="1" dirty="0" smtClean="0"/>
              <a:t>Налоговая система</a:t>
            </a:r>
            <a:endParaRPr lang="ru-RU" sz="1600" b="1" dirty="0"/>
          </a:p>
        </p:txBody>
      </p:sp>
      <p:sp>
        <p:nvSpPr>
          <p:cNvPr id="4" name="TextBox 3"/>
          <p:cNvSpPr txBox="1"/>
          <p:nvPr/>
        </p:nvSpPr>
        <p:spPr>
          <a:xfrm>
            <a:off x="4968552" y="3645024"/>
            <a:ext cx="3995936" cy="1015663"/>
          </a:xfrm>
          <a:prstGeom prst="rect">
            <a:avLst/>
          </a:prstGeom>
          <a:solidFill>
            <a:schemeClr val="tx2">
              <a:lumMod val="20000"/>
              <a:lumOff val="80000"/>
            </a:schemeClr>
          </a:solidFill>
        </p:spPr>
        <p:txBody>
          <a:bodyPr wrap="square" rtlCol="0">
            <a:spAutoFit/>
          </a:bodyPr>
          <a:lstStyle/>
          <a:p>
            <a:pPr algn="ctr"/>
            <a:r>
              <a:rPr lang="ru-RU" sz="1500" dirty="0" smtClean="0"/>
              <a:t>5. Отказ от взимания налога на имущество  с промышленного оборудования в течение первых трех лет его эксплуатации</a:t>
            </a:r>
            <a:endParaRPr lang="ru-RU" sz="1500" dirty="0"/>
          </a:p>
        </p:txBody>
      </p:sp>
      <p:sp>
        <p:nvSpPr>
          <p:cNvPr id="5" name="TextBox 4"/>
          <p:cNvSpPr txBox="1"/>
          <p:nvPr/>
        </p:nvSpPr>
        <p:spPr>
          <a:xfrm>
            <a:off x="179512" y="4653136"/>
            <a:ext cx="4717032" cy="1477328"/>
          </a:xfrm>
          <a:prstGeom prst="rect">
            <a:avLst/>
          </a:prstGeom>
          <a:solidFill>
            <a:schemeClr val="tx2">
              <a:lumMod val="20000"/>
              <a:lumOff val="80000"/>
            </a:schemeClr>
          </a:solidFill>
        </p:spPr>
        <p:txBody>
          <a:bodyPr wrap="square" rtlCol="0">
            <a:spAutoFit/>
          </a:bodyPr>
          <a:lstStyle/>
          <a:p>
            <a:pPr algn="ctr"/>
            <a:r>
              <a:rPr lang="ru-RU" sz="1500" dirty="0" smtClean="0"/>
              <a:t>3. Уменьшение налоговой базы по налогу на прибыль организаций – потребителей услуг естественных монополий, на расходы, связанные с созданием объектов, необходимых для оказания услуг организациями, работающими в сфере естественных монополий</a:t>
            </a:r>
            <a:endParaRPr lang="ru-RU" sz="1500" dirty="0"/>
          </a:p>
        </p:txBody>
      </p:sp>
      <p:sp>
        <p:nvSpPr>
          <p:cNvPr id="6" name="TextBox 5"/>
          <p:cNvSpPr txBox="1"/>
          <p:nvPr/>
        </p:nvSpPr>
        <p:spPr>
          <a:xfrm>
            <a:off x="179512" y="3421449"/>
            <a:ext cx="4717032" cy="1015663"/>
          </a:xfrm>
          <a:prstGeom prst="rect">
            <a:avLst/>
          </a:prstGeom>
          <a:solidFill>
            <a:schemeClr val="accent2">
              <a:lumMod val="40000"/>
              <a:lumOff val="60000"/>
            </a:schemeClr>
          </a:solidFill>
        </p:spPr>
        <p:txBody>
          <a:bodyPr wrap="square" rtlCol="0">
            <a:spAutoFit/>
          </a:bodyPr>
          <a:lstStyle/>
          <a:p>
            <a:pPr algn="ctr"/>
            <a:r>
              <a:rPr lang="ru-RU" sz="1500" dirty="0" smtClean="0"/>
              <a:t>2. Инвестиционная льгота для снижения налогооблагаемой базы по налогу на прибыль организаций на сумму инвестиций и/или повышение амортизационной премии</a:t>
            </a:r>
            <a:endParaRPr lang="ru-RU" sz="1500" dirty="0"/>
          </a:p>
        </p:txBody>
      </p:sp>
      <p:sp>
        <p:nvSpPr>
          <p:cNvPr id="7" name="TextBox 6"/>
          <p:cNvSpPr txBox="1"/>
          <p:nvPr/>
        </p:nvSpPr>
        <p:spPr>
          <a:xfrm>
            <a:off x="4968552" y="1268760"/>
            <a:ext cx="3995936" cy="2169825"/>
          </a:xfrm>
          <a:prstGeom prst="rect">
            <a:avLst/>
          </a:prstGeom>
          <a:solidFill>
            <a:schemeClr val="accent2">
              <a:lumMod val="40000"/>
              <a:lumOff val="60000"/>
            </a:schemeClr>
          </a:solidFill>
        </p:spPr>
        <p:txBody>
          <a:bodyPr wrap="square" rtlCol="0">
            <a:spAutoFit/>
          </a:bodyPr>
          <a:lstStyle/>
          <a:p>
            <a:pPr algn="ctr"/>
            <a:r>
              <a:rPr lang="ru-RU" sz="1500" dirty="0" smtClean="0"/>
              <a:t>4. Принятие закона о трансфертном ценообразовании</a:t>
            </a:r>
            <a:r>
              <a:rPr lang="en-US" sz="1500" dirty="0" smtClean="0"/>
              <a:t> </a:t>
            </a:r>
            <a:r>
              <a:rPr lang="ru-RU" sz="1500" dirty="0" smtClean="0"/>
              <a:t>в редакции, не создающей дополнительной нагрузки на бизнес (положения о соглашениях о совместном финансировании расходов; симметричная и обратная корректировка по внутренним операциям; переходный период в отношении штрафов по трансфертным ценам)</a:t>
            </a:r>
          </a:p>
        </p:txBody>
      </p:sp>
      <p:sp>
        <p:nvSpPr>
          <p:cNvPr id="9" name="TextBox 8"/>
          <p:cNvSpPr txBox="1"/>
          <p:nvPr/>
        </p:nvSpPr>
        <p:spPr>
          <a:xfrm>
            <a:off x="179512" y="1273984"/>
            <a:ext cx="4717032" cy="1938992"/>
          </a:xfrm>
          <a:prstGeom prst="rect">
            <a:avLst/>
          </a:prstGeom>
          <a:solidFill>
            <a:schemeClr val="tx2">
              <a:lumMod val="20000"/>
              <a:lumOff val="80000"/>
            </a:schemeClr>
          </a:solidFill>
        </p:spPr>
        <p:txBody>
          <a:bodyPr wrap="square" rtlCol="0">
            <a:spAutoFit/>
          </a:bodyPr>
          <a:lstStyle/>
          <a:p>
            <a:pPr lvl="0" algn="ctr"/>
            <a:r>
              <a:rPr lang="ru-RU" sz="1500" dirty="0" smtClean="0"/>
              <a:t>1. Повышение эффективности администрирования НДС (право налогоплательщика отчитываться по НДС поквартально или помесячно; снижение «порога доступа» к заявительному порядку возмещения НДС без банковской гарантии/применение заявительного порядка возмещения НДС всем крупнейшим налогоплательщикам)</a:t>
            </a:r>
            <a:endParaRPr lang="ru-RU" sz="1500" dirty="0"/>
          </a:p>
        </p:txBody>
      </p:sp>
      <p:sp>
        <p:nvSpPr>
          <p:cNvPr id="11" name="Номер слайда 10"/>
          <p:cNvSpPr>
            <a:spLocks noGrp="1"/>
          </p:cNvSpPr>
          <p:nvPr>
            <p:ph type="sldNum" sz="quarter" idx="12"/>
          </p:nvPr>
        </p:nvSpPr>
        <p:spPr>
          <a:xfrm>
            <a:off x="6830888" y="6304235"/>
            <a:ext cx="2133600" cy="365125"/>
          </a:xfrm>
        </p:spPr>
        <p:txBody>
          <a:bodyPr/>
          <a:lstStyle/>
          <a:p>
            <a:pPr>
              <a:defRPr/>
            </a:pPr>
            <a:fld id="{DE7C4CEE-33FB-4AC0-BCA4-2A371F857BEE}" type="slidenum">
              <a:rPr lang="ru-RU" sz="1600" smtClean="0"/>
              <a:pPr>
                <a:defRPr/>
              </a:pPr>
              <a:t>16</a:t>
            </a:fld>
            <a:endParaRPr lang="ru-RU" sz="1600" dirty="0"/>
          </a:p>
        </p:txBody>
      </p:sp>
      <p:sp>
        <p:nvSpPr>
          <p:cNvPr id="10" name="TextBox 9"/>
          <p:cNvSpPr txBox="1"/>
          <p:nvPr/>
        </p:nvSpPr>
        <p:spPr>
          <a:xfrm>
            <a:off x="108520" y="6378823"/>
            <a:ext cx="7632848" cy="338554"/>
          </a:xfrm>
          <a:prstGeom prst="rect">
            <a:avLst/>
          </a:prstGeom>
          <a:noFill/>
        </p:spPr>
        <p:txBody>
          <a:bodyPr wrap="square" rtlCol="0">
            <a:spAutoFit/>
          </a:bodyPr>
          <a:lstStyle/>
          <a:p>
            <a:r>
              <a:rPr lang="ru-RU" sz="1600" dirty="0" smtClean="0"/>
              <a:t>Материалы Комитета РСПП по бюджетной и налоговой политике</a:t>
            </a:r>
            <a:endParaRPr lang="ru-RU" sz="1600" dirty="0"/>
          </a:p>
        </p:txBody>
      </p:sp>
      <p:sp>
        <p:nvSpPr>
          <p:cNvPr id="12" name="TextBox 11"/>
          <p:cNvSpPr txBox="1"/>
          <p:nvPr/>
        </p:nvSpPr>
        <p:spPr>
          <a:xfrm>
            <a:off x="4968552" y="4869160"/>
            <a:ext cx="3995936" cy="1246495"/>
          </a:xfrm>
          <a:prstGeom prst="rect">
            <a:avLst/>
          </a:prstGeom>
          <a:solidFill>
            <a:schemeClr val="accent2">
              <a:lumMod val="40000"/>
              <a:lumOff val="60000"/>
            </a:schemeClr>
          </a:solidFill>
        </p:spPr>
        <p:txBody>
          <a:bodyPr wrap="square" rtlCol="0">
            <a:spAutoFit/>
          </a:bodyPr>
          <a:lstStyle/>
          <a:p>
            <a:pPr algn="ctr"/>
            <a:r>
              <a:rPr lang="ru-RU" sz="1500" dirty="0" smtClean="0"/>
              <a:t>6. </a:t>
            </a:r>
            <a:r>
              <a:rPr lang="en-US" sz="1500" dirty="0" smtClean="0"/>
              <a:t>Capital gain</a:t>
            </a:r>
            <a:r>
              <a:rPr lang="ru-RU" sz="1500" dirty="0" smtClean="0"/>
              <a:t> (вывод из-под налогообложения доходов от реализации ценных бумаг/долей, при условии, что они непрерывно принадлежали налогоплательщику более 5 лет)</a:t>
            </a:r>
            <a:r>
              <a:rPr lang="en-US" sz="1500" dirty="0" smtClean="0"/>
              <a:t> </a:t>
            </a:r>
            <a:endParaRPr lang="ru-RU" sz="15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548680"/>
            <a:ext cx="5976664" cy="369332"/>
          </a:xfrm>
          <a:prstGeom prst="rect">
            <a:avLst/>
          </a:prstGeom>
          <a:solidFill>
            <a:schemeClr val="accent1"/>
          </a:solidFill>
        </p:spPr>
        <p:txBody>
          <a:bodyPr wrap="square" rtlCol="0">
            <a:spAutoFit/>
          </a:bodyPr>
          <a:lstStyle/>
          <a:p>
            <a:pPr algn="ctr"/>
            <a:r>
              <a:rPr lang="ru-RU" b="1" dirty="0" smtClean="0"/>
              <a:t>Общие выводы</a:t>
            </a:r>
            <a:endParaRPr lang="ru-RU" b="1" dirty="0"/>
          </a:p>
        </p:txBody>
      </p:sp>
      <p:sp>
        <p:nvSpPr>
          <p:cNvPr id="11" name="Номер слайда 10"/>
          <p:cNvSpPr>
            <a:spLocks noGrp="1"/>
          </p:cNvSpPr>
          <p:nvPr>
            <p:ph type="sldNum" sz="quarter" idx="12"/>
          </p:nvPr>
        </p:nvSpPr>
        <p:spPr/>
        <p:txBody>
          <a:bodyPr/>
          <a:lstStyle/>
          <a:p>
            <a:pPr>
              <a:defRPr/>
            </a:pPr>
            <a:fld id="{DE7C4CEE-33FB-4AC0-BCA4-2A371F857BEE}" type="slidenum">
              <a:rPr lang="ru-RU" smtClean="0"/>
              <a:pPr>
                <a:defRPr/>
              </a:pPr>
              <a:t>17</a:t>
            </a:fld>
            <a:endParaRPr lang="ru-RU"/>
          </a:p>
        </p:txBody>
      </p:sp>
      <p:sp>
        <p:nvSpPr>
          <p:cNvPr id="4" name="TextBox 3"/>
          <p:cNvSpPr txBox="1"/>
          <p:nvPr/>
        </p:nvSpPr>
        <p:spPr>
          <a:xfrm>
            <a:off x="323528" y="1435998"/>
            <a:ext cx="8424936" cy="4801314"/>
          </a:xfrm>
          <a:prstGeom prst="rect">
            <a:avLst/>
          </a:prstGeom>
          <a:noFill/>
        </p:spPr>
        <p:txBody>
          <a:bodyPr wrap="square" rtlCol="0">
            <a:spAutoFit/>
          </a:bodyPr>
          <a:lstStyle/>
          <a:p>
            <a:pPr marL="342900" indent="-342900">
              <a:buAutoNum type="arabicPeriod"/>
            </a:pPr>
            <a:r>
              <a:rPr lang="ru-RU" sz="1700" b="1" dirty="0" smtClean="0"/>
              <a:t>Необходимо отказаться от дальнейшего роста нагрузки на бизнес и законодательно зафиксировать перечень мер по стимулированию инвестиционной активности компаний в среднесрочной перспективе.</a:t>
            </a:r>
          </a:p>
          <a:p>
            <a:pPr marL="342900" indent="-342900">
              <a:buAutoNum type="arabicPeriod"/>
            </a:pPr>
            <a:endParaRPr lang="ru-RU" sz="1700" b="1" dirty="0" smtClean="0"/>
          </a:p>
          <a:p>
            <a:pPr marL="342900" indent="-342900">
              <a:buAutoNum type="arabicPeriod"/>
            </a:pPr>
            <a:r>
              <a:rPr lang="ru-RU" sz="1700" b="1" dirty="0" smtClean="0"/>
              <a:t>Снижение административной нагрузки является не компенсацией за сохранение высокого уровня финансовой нагрузки, а обязательным условием повышения качества инвестиционного климата.</a:t>
            </a:r>
          </a:p>
          <a:p>
            <a:pPr marL="342900" indent="-342900">
              <a:buAutoNum type="arabicPeriod"/>
            </a:pPr>
            <a:endParaRPr lang="ru-RU" sz="1700" b="1" dirty="0" smtClean="0"/>
          </a:p>
          <a:p>
            <a:pPr marL="342900" indent="-342900">
              <a:buAutoNum type="arabicPeriod"/>
            </a:pPr>
            <a:r>
              <a:rPr lang="ru-RU" sz="1700" b="1" dirty="0" smtClean="0"/>
              <a:t>В условиях ограниченности в среднесрочном периоде бюджетных средств требуется, в первую очередь, повышать эффективность и прозрачность расходования имеющихся средств, а не увеличивать прямую нагрузку на бизнес.</a:t>
            </a:r>
          </a:p>
          <a:p>
            <a:pPr marL="342900" indent="-342900">
              <a:buAutoNum type="arabicPeriod"/>
            </a:pPr>
            <a:endParaRPr lang="ru-RU" sz="1700" b="1" dirty="0" smtClean="0"/>
          </a:p>
          <a:p>
            <a:pPr marL="342900" indent="-342900">
              <a:buAutoNum type="arabicPeriod"/>
            </a:pPr>
            <a:r>
              <a:rPr lang="ru-RU" sz="1700" b="1" dirty="0" smtClean="0"/>
              <a:t>Требуется обеспечить проведение полноценных консультаций по изменению нагрузки на бизнес со всеми заинтересованными сторонами, поскольку за пределами оценки регулирующего воздействия остаются проблемы увеличения прямой финансовой нагрузки на бизнес (налоги, социальные платежи и т.д.).</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a:spLocks noChangeArrowheads="1"/>
          </p:cNvSpPr>
          <p:nvPr/>
        </p:nvSpPr>
        <p:spPr bwMode="auto">
          <a:xfrm>
            <a:off x="303528" y="1196752"/>
            <a:ext cx="8568952" cy="368300"/>
          </a:xfrm>
          <a:prstGeom prst="rect">
            <a:avLst/>
          </a:prstGeom>
          <a:solidFill>
            <a:schemeClr val="accent1"/>
          </a:solidFill>
          <a:ln w="9525">
            <a:noFill/>
            <a:miter lim="800000"/>
            <a:headEnd/>
            <a:tailEnd/>
          </a:ln>
        </p:spPr>
        <p:txBody>
          <a:bodyPr wrap="square">
            <a:spAutoFit/>
          </a:bodyPr>
          <a:lstStyle/>
          <a:p>
            <a:pPr algn="ctr"/>
            <a:r>
              <a:rPr lang="ru-RU" b="1" dirty="0" smtClean="0">
                <a:latin typeface="Calibri" pitchFamily="34" charset="0"/>
              </a:rPr>
              <a:t>Бюджетные расходы</a:t>
            </a:r>
            <a:endParaRPr lang="ru-RU" b="1" dirty="0">
              <a:latin typeface="Calibri" pitchFamily="34" charset="0"/>
            </a:endParaRPr>
          </a:p>
        </p:txBody>
      </p:sp>
      <p:sp>
        <p:nvSpPr>
          <p:cNvPr id="5" name="TextBox 4"/>
          <p:cNvSpPr txBox="1"/>
          <p:nvPr/>
        </p:nvSpPr>
        <p:spPr>
          <a:xfrm>
            <a:off x="323528" y="4149080"/>
            <a:ext cx="2808312" cy="1200329"/>
          </a:xfrm>
          <a:prstGeom prst="rect">
            <a:avLst/>
          </a:prstGeom>
          <a:solidFill>
            <a:schemeClr val="accent1">
              <a:lumMod val="60000"/>
              <a:lumOff val="40000"/>
            </a:schemeClr>
          </a:solidFill>
        </p:spPr>
        <p:txBody>
          <a:bodyPr wrap="square" rtlCol="0">
            <a:spAutoFit/>
          </a:bodyPr>
          <a:lstStyle/>
          <a:p>
            <a:pPr algn="ctr"/>
            <a:r>
              <a:rPr lang="ru-RU" dirty="0" smtClean="0"/>
              <a:t>Невозможность отказаться от роста социальных обязательств</a:t>
            </a:r>
            <a:endParaRPr lang="ru-RU" dirty="0"/>
          </a:p>
        </p:txBody>
      </p:sp>
      <p:sp>
        <p:nvSpPr>
          <p:cNvPr id="7" name="TextBox 6"/>
          <p:cNvSpPr txBox="1"/>
          <p:nvPr/>
        </p:nvSpPr>
        <p:spPr>
          <a:xfrm>
            <a:off x="309991" y="2451441"/>
            <a:ext cx="8568952" cy="369332"/>
          </a:xfrm>
          <a:prstGeom prst="rect">
            <a:avLst/>
          </a:prstGeom>
          <a:solidFill>
            <a:schemeClr val="accent1">
              <a:lumMod val="40000"/>
              <a:lumOff val="60000"/>
            </a:schemeClr>
          </a:solidFill>
        </p:spPr>
        <p:txBody>
          <a:bodyPr wrap="square" rtlCol="0">
            <a:spAutoFit/>
          </a:bodyPr>
          <a:lstStyle/>
          <a:p>
            <a:pPr algn="ctr"/>
            <a:r>
              <a:rPr lang="ru-RU" dirty="0" smtClean="0"/>
              <a:t>Общегосударственные вопросы</a:t>
            </a:r>
            <a:endParaRPr lang="ru-RU" dirty="0"/>
          </a:p>
        </p:txBody>
      </p:sp>
      <p:sp>
        <p:nvSpPr>
          <p:cNvPr id="15" name="TextBox 14"/>
          <p:cNvSpPr txBox="1"/>
          <p:nvPr/>
        </p:nvSpPr>
        <p:spPr>
          <a:xfrm>
            <a:off x="309991" y="3652798"/>
            <a:ext cx="8568952" cy="369332"/>
          </a:xfrm>
          <a:prstGeom prst="rect">
            <a:avLst/>
          </a:prstGeom>
          <a:solidFill>
            <a:schemeClr val="accent1">
              <a:lumMod val="75000"/>
            </a:schemeClr>
          </a:solidFill>
        </p:spPr>
        <p:txBody>
          <a:bodyPr wrap="square" rtlCol="0">
            <a:spAutoFit/>
          </a:bodyPr>
          <a:lstStyle/>
          <a:p>
            <a:pPr algn="ctr"/>
            <a:r>
              <a:rPr lang="ru-RU" b="1" dirty="0" smtClean="0"/>
              <a:t>Ограничения</a:t>
            </a:r>
            <a:endParaRPr lang="ru-RU" b="1" dirty="0"/>
          </a:p>
        </p:txBody>
      </p:sp>
      <p:sp>
        <p:nvSpPr>
          <p:cNvPr id="16" name="TextBox 15"/>
          <p:cNvSpPr txBox="1"/>
          <p:nvPr/>
        </p:nvSpPr>
        <p:spPr>
          <a:xfrm>
            <a:off x="6064168" y="1700808"/>
            <a:ext cx="2808312" cy="646331"/>
          </a:xfrm>
          <a:prstGeom prst="rect">
            <a:avLst/>
          </a:prstGeom>
          <a:solidFill>
            <a:schemeClr val="accent1">
              <a:lumMod val="60000"/>
              <a:lumOff val="40000"/>
            </a:schemeClr>
          </a:solidFill>
        </p:spPr>
        <p:txBody>
          <a:bodyPr wrap="square" rtlCol="0">
            <a:spAutoFit/>
          </a:bodyPr>
          <a:lstStyle/>
          <a:p>
            <a:pPr algn="ctr"/>
            <a:r>
              <a:rPr lang="ru-RU" dirty="0" smtClean="0"/>
              <a:t>Экономическое развитие</a:t>
            </a:r>
            <a:endParaRPr lang="ru-RU" dirty="0"/>
          </a:p>
        </p:txBody>
      </p:sp>
      <p:sp>
        <p:nvSpPr>
          <p:cNvPr id="17" name="TextBox 16"/>
          <p:cNvSpPr txBox="1"/>
          <p:nvPr/>
        </p:nvSpPr>
        <p:spPr>
          <a:xfrm>
            <a:off x="3183848" y="1700808"/>
            <a:ext cx="2808312" cy="646331"/>
          </a:xfrm>
          <a:prstGeom prst="rect">
            <a:avLst/>
          </a:prstGeom>
          <a:solidFill>
            <a:schemeClr val="accent1">
              <a:lumMod val="60000"/>
              <a:lumOff val="40000"/>
            </a:schemeClr>
          </a:solidFill>
        </p:spPr>
        <p:txBody>
          <a:bodyPr wrap="square" rtlCol="0">
            <a:spAutoFit/>
          </a:bodyPr>
          <a:lstStyle/>
          <a:p>
            <a:pPr algn="ctr"/>
            <a:r>
              <a:rPr lang="ru-RU" dirty="0" smtClean="0"/>
              <a:t>Оборона и безопасность</a:t>
            </a:r>
            <a:endParaRPr lang="ru-RU" dirty="0"/>
          </a:p>
        </p:txBody>
      </p:sp>
      <p:sp>
        <p:nvSpPr>
          <p:cNvPr id="18" name="TextBox 17"/>
          <p:cNvSpPr txBox="1"/>
          <p:nvPr/>
        </p:nvSpPr>
        <p:spPr>
          <a:xfrm>
            <a:off x="303528" y="1700808"/>
            <a:ext cx="2808312" cy="646331"/>
          </a:xfrm>
          <a:prstGeom prst="rect">
            <a:avLst/>
          </a:prstGeom>
          <a:solidFill>
            <a:schemeClr val="accent1">
              <a:lumMod val="60000"/>
              <a:lumOff val="40000"/>
            </a:schemeClr>
          </a:solidFill>
        </p:spPr>
        <p:txBody>
          <a:bodyPr wrap="square" rtlCol="0">
            <a:spAutoFit/>
          </a:bodyPr>
          <a:lstStyle/>
          <a:p>
            <a:pPr algn="ctr"/>
            <a:r>
              <a:rPr lang="ru-RU" dirty="0" smtClean="0"/>
              <a:t>Социальная политика и человеческий капитал</a:t>
            </a:r>
            <a:endParaRPr lang="ru-RU" dirty="0"/>
          </a:p>
        </p:txBody>
      </p:sp>
      <p:sp>
        <p:nvSpPr>
          <p:cNvPr id="20" name="TextBox 19"/>
          <p:cNvSpPr txBox="1"/>
          <p:nvPr/>
        </p:nvSpPr>
        <p:spPr>
          <a:xfrm>
            <a:off x="3203848" y="4149080"/>
            <a:ext cx="2808312" cy="1477328"/>
          </a:xfrm>
          <a:prstGeom prst="rect">
            <a:avLst/>
          </a:prstGeom>
          <a:solidFill>
            <a:schemeClr val="accent1">
              <a:lumMod val="60000"/>
              <a:lumOff val="40000"/>
            </a:schemeClr>
          </a:solidFill>
        </p:spPr>
        <p:txBody>
          <a:bodyPr wrap="square" rtlCol="0">
            <a:spAutoFit/>
          </a:bodyPr>
          <a:lstStyle/>
          <a:p>
            <a:pPr algn="ctr"/>
            <a:r>
              <a:rPr lang="ru-RU" dirty="0" smtClean="0"/>
              <a:t>Одновременная реформа системы правоохранительных органов и модернизация вооруженных сил</a:t>
            </a:r>
            <a:endParaRPr lang="ru-RU" dirty="0"/>
          </a:p>
        </p:txBody>
      </p:sp>
      <p:sp>
        <p:nvSpPr>
          <p:cNvPr id="21" name="TextBox 20"/>
          <p:cNvSpPr txBox="1"/>
          <p:nvPr/>
        </p:nvSpPr>
        <p:spPr>
          <a:xfrm>
            <a:off x="323528" y="5908630"/>
            <a:ext cx="8568952" cy="369332"/>
          </a:xfrm>
          <a:prstGeom prst="rect">
            <a:avLst/>
          </a:prstGeom>
          <a:solidFill>
            <a:schemeClr val="accent1">
              <a:lumMod val="75000"/>
            </a:schemeClr>
          </a:solidFill>
        </p:spPr>
        <p:txBody>
          <a:bodyPr wrap="square" rtlCol="0">
            <a:spAutoFit/>
          </a:bodyPr>
          <a:lstStyle/>
          <a:p>
            <a:pPr algn="ctr"/>
            <a:r>
              <a:rPr lang="ru-RU" b="1" dirty="0" smtClean="0"/>
              <a:t>Источники финансирования?</a:t>
            </a:r>
            <a:endParaRPr lang="ru-RU" b="1" dirty="0"/>
          </a:p>
        </p:txBody>
      </p:sp>
      <p:sp>
        <p:nvSpPr>
          <p:cNvPr id="22" name="TextBox 21"/>
          <p:cNvSpPr txBox="1"/>
          <p:nvPr/>
        </p:nvSpPr>
        <p:spPr>
          <a:xfrm>
            <a:off x="6084168" y="4149080"/>
            <a:ext cx="2808312" cy="1754326"/>
          </a:xfrm>
          <a:prstGeom prst="rect">
            <a:avLst/>
          </a:prstGeom>
          <a:solidFill>
            <a:schemeClr val="accent1">
              <a:lumMod val="60000"/>
              <a:lumOff val="40000"/>
            </a:schemeClr>
          </a:solidFill>
        </p:spPr>
        <p:txBody>
          <a:bodyPr wrap="square" rtlCol="0">
            <a:spAutoFit/>
          </a:bodyPr>
          <a:lstStyle/>
          <a:p>
            <a:pPr algn="ctr"/>
            <a:r>
              <a:rPr lang="ru-RU" dirty="0" smtClean="0"/>
              <a:t>Устаревшая инфраструктура,  недостаточный уровень инвестиций из внебюджетных источников</a:t>
            </a:r>
            <a:endParaRPr lang="ru-RU" dirty="0"/>
          </a:p>
        </p:txBody>
      </p:sp>
      <p:sp>
        <p:nvSpPr>
          <p:cNvPr id="26" name="Стрелка вниз 25"/>
          <p:cNvSpPr/>
          <p:nvPr/>
        </p:nvSpPr>
        <p:spPr>
          <a:xfrm>
            <a:off x="2974287" y="2852936"/>
            <a:ext cx="3240360" cy="720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Номер слайда 12"/>
          <p:cNvSpPr>
            <a:spLocks noGrp="1"/>
          </p:cNvSpPr>
          <p:nvPr>
            <p:ph type="sldNum" sz="quarter" idx="12"/>
          </p:nvPr>
        </p:nvSpPr>
        <p:spPr>
          <a:xfrm>
            <a:off x="6804248" y="6492875"/>
            <a:ext cx="2133600" cy="365125"/>
          </a:xfrm>
        </p:spPr>
        <p:txBody>
          <a:bodyPr/>
          <a:lstStyle/>
          <a:p>
            <a:pPr>
              <a:defRPr/>
            </a:pPr>
            <a:fld id="{DE7C4CEE-33FB-4AC0-BCA4-2A371F857BEE}" type="slidenum">
              <a:rPr lang="ru-RU" smtClean="0"/>
              <a:pPr>
                <a:defRPr/>
              </a:pPr>
              <a:t>2</a:t>
            </a:fld>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Box 3"/>
          <p:cNvSpPr txBox="1">
            <a:spLocks noChangeArrowheads="1"/>
          </p:cNvSpPr>
          <p:nvPr/>
        </p:nvSpPr>
        <p:spPr bwMode="auto">
          <a:xfrm>
            <a:off x="251519" y="1404516"/>
            <a:ext cx="8640961" cy="368300"/>
          </a:xfrm>
          <a:prstGeom prst="rect">
            <a:avLst/>
          </a:prstGeom>
          <a:solidFill>
            <a:schemeClr val="accent1"/>
          </a:solidFill>
          <a:ln w="9525">
            <a:noFill/>
            <a:miter lim="800000"/>
            <a:headEnd/>
            <a:tailEnd/>
          </a:ln>
        </p:spPr>
        <p:txBody>
          <a:bodyPr wrap="square">
            <a:spAutoFit/>
          </a:bodyPr>
          <a:lstStyle/>
          <a:p>
            <a:pPr algn="ctr"/>
            <a:r>
              <a:rPr lang="ru-RU" b="1" dirty="0" smtClean="0">
                <a:latin typeface="Calibri" pitchFamily="34" charset="0"/>
              </a:rPr>
              <a:t>Гипотезы</a:t>
            </a:r>
            <a:r>
              <a:rPr lang="en-US" b="1" dirty="0" smtClean="0">
                <a:latin typeface="Calibri" pitchFamily="34" charset="0"/>
              </a:rPr>
              <a:t> </a:t>
            </a:r>
            <a:r>
              <a:rPr lang="ru-RU" b="1" dirty="0" smtClean="0">
                <a:latin typeface="Calibri" pitchFamily="34" charset="0"/>
              </a:rPr>
              <a:t>о нагрузке</a:t>
            </a:r>
            <a:endParaRPr lang="ru-RU" b="1" dirty="0">
              <a:latin typeface="Calibri" pitchFamily="34" charset="0"/>
            </a:endParaRPr>
          </a:p>
        </p:txBody>
      </p:sp>
      <p:sp>
        <p:nvSpPr>
          <p:cNvPr id="4099" name="TextBox 4"/>
          <p:cNvSpPr txBox="1">
            <a:spLocks noChangeArrowheads="1"/>
          </p:cNvSpPr>
          <p:nvPr/>
        </p:nvSpPr>
        <p:spPr bwMode="auto">
          <a:xfrm>
            <a:off x="468313" y="1772816"/>
            <a:ext cx="8064500" cy="4524315"/>
          </a:xfrm>
          <a:prstGeom prst="rect">
            <a:avLst/>
          </a:prstGeom>
          <a:noFill/>
          <a:ln w="9525">
            <a:noFill/>
            <a:miter lim="800000"/>
            <a:headEnd/>
            <a:tailEnd/>
          </a:ln>
        </p:spPr>
        <p:txBody>
          <a:bodyPr>
            <a:spAutoFit/>
          </a:bodyPr>
          <a:lstStyle/>
          <a:p>
            <a:pPr marL="342900" indent="-342900">
              <a:buFontTx/>
              <a:buAutoNum type="arabicPeriod"/>
            </a:pPr>
            <a:r>
              <a:rPr lang="ru-RU" b="1" dirty="0">
                <a:latin typeface="Calibri" pitchFamily="34" charset="0"/>
              </a:rPr>
              <a:t>Принят ряд решений, </a:t>
            </a:r>
            <a:r>
              <a:rPr lang="ru-RU" b="1" dirty="0" smtClean="0">
                <a:latin typeface="Calibri" pitchFamily="34" charset="0"/>
              </a:rPr>
              <a:t>снижающих </a:t>
            </a:r>
            <a:r>
              <a:rPr lang="ru-RU" b="1" dirty="0">
                <a:latin typeface="Calibri" pitchFamily="34" charset="0"/>
              </a:rPr>
              <a:t>нагрузку, но они нейтрализуются ее ростом по другим направлениям. </a:t>
            </a:r>
          </a:p>
          <a:p>
            <a:pPr marL="342900" indent="-342900">
              <a:buFontTx/>
              <a:buAutoNum type="arabicPeriod"/>
            </a:pPr>
            <a:endParaRPr lang="en-US" b="1" dirty="0">
              <a:latin typeface="Calibri" pitchFamily="34" charset="0"/>
            </a:endParaRPr>
          </a:p>
          <a:p>
            <a:pPr marL="342900" indent="-342900">
              <a:buFontTx/>
              <a:buAutoNum type="arabicPeriod"/>
            </a:pPr>
            <a:r>
              <a:rPr lang="ru-RU" b="1" dirty="0">
                <a:latin typeface="Calibri" pitchFamily="34" charset="0"/>
              </a:rPr>
              <a:t>Растет и прямая финансовая, и косвенная нагрузка на бизнес</a:t>
            </a:r>
            <a:r>
              <a:rPr lang="ru-RU" b="1" dirty="0" smtClean="0">
                <a:latin typeface="Calibri" pitchFamily="34" charset="0"/>
              </a:rPr>
              <a:t>. При этом необходимо  учитывать не только прямую «государственную» нагрузку, но и нагрузку со стороны государственных и частных компаний в секторах, где государство осуществляет регулирующие функции (товары и услуги естественных монополий) или требует обязательного расходования средств компаний на определенные услуги (обязательное страхование).</a:t>
            </a:r>
            <a:endParaRPr lang="en-US" b="1" dirty="0">
              <a:latin typeface="Calibri" pitchFamily="34" charset="0"/>
            </a:endParaRPr>
          </a:p>
          <a:p>
            <a:pPr marL="342900" indent="-342900">
              <a:buFontTx/>
              <a:buAutoNum type="arabicPeriod"/>
            </a:pPr>
            <a:endParaRPr lang="ru-RU" b="1" dirty="0">
              <a:latin typeface="Calibri" pitchFamily="34" charset="0"/>
            </a:endParaRPr>
          </a:p>
          <a:p>
            <a:pPr marL="342900" indent="-342900">
              <a:buFontTx/>
              <a:buAutoNum type="arabicPeriod"/>
            </a:pPr>
            <a:r>
              <a:rPr lang="ru-RU" b="1" dirty="0">
                <a:latin typeface="Calibri" pitchFamily="34" charset="0"/>
              </a:rPr>
              <a:t>Начался возврат к «старым новым принципам</a:t>
            </a:r>
            <a:r>
              <a:rPr lang="ru-RU" b="1" dirty="0" smtClean="0">
                <a:latin typeface="Calibri" pitchFamily="34" charset="0"/>
              </a:rPr>
              <a:t>» бюджетной политики </a:t>
            </a:r>
            <a:r>
              <a:rPr lang="ru-RU" b="1" dirty="0">
                <a:latin typeface="Calibri" pitchFamily="34" charset="0"/>
              </a:rPr>
              <a:t>при определении уровня нагрузки на бизнес (целевые бюджетные доходы для финансирования развития автомобильных дорог, повышение ЕСН).</a:t>
            </a:r>
            <a:endParaRPr lang="en-US" b="1" dirty="0">
              <a:latin typeface="Calibri" pitchFamily="34" charset="0"/>
            </a:endParaRPr>
          </a:p>
          <a:p>
            <a:pPr marL="342900" indent="-342900">
              <a:buFontTx/>
              <a:buAutoNum type="arabicPeriod"/>
            </a:pPr>
            <a:endParaRPr lang="ru-RU" b="1" dirty="0">
              <a:latin typeface="Calibri" pitchFamily="34" charset="0"/>
            </a:endParaRPr>
          </a:p>
          <a:p>
            <a:pPr marL="342900" indent="-342900">
              <a:buFontTx/>
              <a:buAutoNum type="arabicPeriod"/>
            </a:pPr>
            <a:r>
              <a:rPr lang="ru-RU" b="1" dirty="0">
                <a:latin typeface="Calibri" pitchFamily="34" charset="0"/>
              </a:rPr>
              <a:t>Бизнес платит и за себя, и за государство, и за граждан, и за льготы </a:t>
            </a:r>
            <a:r>
              <a:rPr lang="ru-RU" b="1" dirty="0" smtClean="0">
                <a:latin typeface="Calibri" pitchFamily="34" charset="0"/>
              </a:rPr>
              <a:t>«соседнему» </a:t>
            </a:r>
            <a:r>
              <a:rPr lang="ru-RU" b="1" dirty="0">
                <a:latin typeface="Calibri" pitchFamily="34" charset="0"/>
              </a:rPr>
              <a:t>предприятию</a:t>
            </a:r>
            <a:r>
              <a:rPr lang="ru-RU" b="1" dirty="0" smtClean="0">
                <a:latin typeface="Calibri" pitchFamily="34" charset="0"/>
              </a:rPr>
              <a:t>.</a:t>
            </a:r>
            <a:endParaRPr lang="en-US" b="1" dirty="0">
              <a:latin typeface="Calibri" pitchFamily="34" charset="0"/>
            </a:endParaRPr>
          </a:p>
        </p:txBody>
      </p:sp>
      <p:sp>
        <p:nvSpPr>
          <p:cNvPr id="4" name="Номер слайда 3"/>
          <p:cNvSpPr>
            <a:spLocks noGrp="1"/>
          </p:cNvSpPr>
          <p:nvPr>
            <p:ph type="sldNum" sz="quarter" idx="12"/>
          </p:nvPr>
        </p:nvSpPr>
        <p:spPr/>
        <p:txBody>
          <a:bodyPr/>
          <a:lstStyle/>
          <a:p>
            <a:pPr>
              <a:defRPr/>
            </a:pPr>
            <a:fld id="{769EA254-28B3-49B0-B2BD-A2515AF45C64}" type="slidenum">
              <a:rPr lang="ru-RU" smtClean="0"/>
              <a:pPr>
                <a:defRPr/>
              </a:pPr>
              <a:t>3</a:t>
            </a:fld>
            <a:endParaRPr lang="ru-RU"/>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a:spLocks noChangeArrowheads="1"/>
          </p:cNvSpPr>
          <p:nvPr/>
        </p:nvSpPr>
        <p:spPr bwMode="auto">
          <a:xfrm>
            <a:off x="179511" y="891168"/>
            <a:ext cx="5904657" cy="368300"/>
          </a:xfrm>
          <a:prstGeom prst="rect">
            <a:avLst/>
          </a:prstGeom>
          <a:solidFill>
            <a:schemeClr val="accent1"/>
          </a:solidFill>
          <a:ln w="9525">
            <a:noFill/>
            <a:miter lim="800000"/>
            <a:headEnd/>
            <a:tailEnd/>
          </a:ln>
        </p:spPr>
        <p:txBody>
          <a:bodyPr wrap="square">
            <a:spAutoFit/>
          </a:bodyPr>
          <a:lstStyle/>
          <a:p>
            <a:pPr algn="ctr"/>
            <a:r>
              <a:rPr lang="ru-RU" b="1" dirty="0" smtClean="0">
                <a:latin typeface="Calibri" pitchFamily="34" charset="0"/>
              </a:rPr>
              <a:t>Компоненты нагрузки</a:t>
            </a:r>
            <a:endParaRPr lang="ru-RU" b="1" dirty="0">
              <a:latin typeface="Calibri" pitchFamily="34" charset="0"/>
            </a:endParaRPr>
          </a:p>
        </p:txBody>
      </p:sp>
      <p:sp>
        <p:nvSpPr>
          <p:cNvPr id="3" name="TextBox 2"/>
          <p:cNvSpPr txBox="1"/>
          <p:nvPr/>
        </p:nvSpPr>
        <p:spPr>
          <a:xfrm>
            <a:off x="3419872" y="3491716"/>
            <a:ext cx="2016224" cy="646331"/>
          </a:xfrm>
          <a:prstGeom prst="rect">
            <a:avLst/>
          </a:prstGeom>
          <a:solidFill>
            <a:schemeClr val="tx2">
              <a:lumMod val="60000"/>
              <a:lumOff val="40000"/>
            </a:schemeClr>
          </a:solidFill>
        </p:spPr>
        <p:txBody>
          <a:bodyPr wrap="square" rtlCol="0">
            <a:spAutoFit/>
          </a:bodyPr>
          <a:lstStyle/>
          <a:p>
            <a:pPr algn="ctr"/>
            <a:r>
              <a:rPr lang="ru-RU" dirty="0" smtClean="0"/>
              <a:t>Компания</a:t>
            </a:r>
          </a:p>
          <a:p>
            <a:pPr algn="ctr"/>
            <a:endParaRPr lang="ru-RU" dirty="0"/>
          </a:p>
        </p:txBody>
      </p:sp>
      <p:sp>
        <p:nvSpPr>
          <p:cNvPr id="4" name="TextBox 3"/>
          <p:cNvSpPr txBox="1"/>
          <p:nvPr/>
        </p:nvSpPr>
        <p:spPr>
          <a:xfrm>
            <a:off x="5508104" y="1403484"/>
            <a:ext cx="2520280" cy="646331"/>
          </a:xfrm>
          <a:prstGeom prst="rect">
            <a:avLst/>
          </a:prstGeom>
          <a:solidFill>
            <a:schemeClr val="tx2">
              <a:lumMod val="75000"/>
            </a:schemeClr>
          </a:solidFill>
        </p:spPr>
        <p:txBody>
          <a:bodyPr wrap="square" rtlCol="0">
            <a:spAutoFit/>
          </a:bodyPr>
          <a:lstStyle/>
          <a:p>
            <a:pPr algn="ctr"/>
            <a:r>
              <a:rPr lang="ru-RU" dirty="0" smtClean="0">
                <a:solidFill>
                  <a:schemeClr val="bg1"/>
                </a:solidFill>
              </a:rPr>
              <a:t>Обязательное страхование</a:t>
            </a:r>
            <a:endParaRPr lang="ru-RU" dirty="0">
              <a:solidFill>
                <a:schemeClr val="bg1"/>
              </a:solidFill>
            </a:endParaRPr>
          </a:p>
        </p:txBody>
      </p:sp>
      <p:sp>
        <p:nvSpPr>
          <p:cNvPr id="7" name="TextBox 6"/>
          <p:cNvSpPr txBox="1"/>
          <p:nvPr/>
        </p:nvSpPr>
        <p:spPr>
          <a:xfrm>
            <a:off x="4644008" y="5373216"/>
            <a:ext cx="2520280" cy="369332"/>
          </a:xfrm>
          <a:prstGeom prst="rect">
            <a:avLst/>
          </a:prstGeom>
          <a:solidFill>
            <a:schemeClr val="tx2">
              <a:lumMod val="75000"/>
            </a:schemeClr>
          </a:solidFill>
        </p:spPr>
        <p:txBody>
          <a:bodyPr wrap="square" rtlCol="0">
            <a:spAutoFit/>
          </a:bodyPr>
          <a:lstStyle/>
          <a:p>
            <a:pPr algn="ctr"/>
            <a:r>
              <a:rPr lang="ru-RU" dirty="0" smtClean="0">
                <a:solidFill>
                  <a:schemeClr val="bg1"/>
                </a:solidFill>
              </a:rPr>
              <a:t>Контроль-надзор</a:t>
            </a:r>
            <a:endParaRPr lang="ru-RU" dirty="0">
              <a:solidFill>
                <a:schemeClr val="bg1"/>
              </a:solidFill>
            </a:endParaRPr>
          </a:p>
        </p:txBody>
      </p:sp>
      <p:sp>
        <p:nvSpPr>
          <p:cNvPr id="8" name="TextBox 7"/>
          <p:cNvSpPr txBox="1"/>
          <p:nvPr/>
        </p:nvSpPr>
        <p:spPr>
          <a:xfrm>
            <a:off x="6084168" y="4643844"/>
            <a:ext cx="2520280" cy="646331"/>
          </a:xfrm>
          <a:prstGeom prst="rect">
            <a:avLst/>
          </a:prstGeom>
          <a:solidFill>
            <a:schemeClr val="tx2">
              <a:lumMod val="75000"/>
            </a:schemeClr>
          </a:solidFill>
        </p:spPr>
        <p:txBody>
          <a:bodyPr wrap="square" rtlCol="0">
            <a:spAutoFit/>
          </a:bodyPr>
          <a:lstStyle/>
          <a:p>
            <a:pPr algn="ctr"/>
            <a:r>
              <a:rPr lang="ru-RU" dirty="0" smtClean="0">
                <a:solidFill>
                  <a:schemeClr val="bg1"/>
                </a:solidFill>
              </a:rPr>
              <a:t>Лицензии, разрешения</a:t>
            </a:r>
            <a:endParaRPr lang="ru-RU" dirty="0">
              <a:solidFill>
                <a:schemeClr val="bg1"/>
              </a:solidFill>
            </a:endParaRPr>
          </a:p>
        </p:txBody>
      </p:sp>
      <p:sp>
        <p:nvSpPr>
          <p:cNvPr id="9" name="TextBox 8"/>
          <p:cNvSpPr txBox="1"/>
          <p:nvPr/>
        </p:nvSpPr>
        <p:spPr>
          <a:xfrm>
            <a:off x="357158" y="2709888"/>
            <a:ext cx="2520280" cy="369332"/>
          </a:xfrm>
          <a:prstGeom prst="rect">
            <a:avLst/>
          </a:prstGeom>
          <a:solidFill>
            <a:schemeClr val="tx2">
              <a:lumMod val="75000"/>
            </a:schemeClr>
          </a:solidFill>
        </p:spPr>
        <p:txBody>
          <a:bodyPr wrap="square" rtlCol="0">
            <a:spAutoFit/>
          </a:bodyPr>
          <a:lstStyle/>
          <a:p>
            <a:pPr algn="ctr"/>
            <a:r>
              <a:rPr lang="ru-RU" dirty="0" smtClean="0">
                <a:solidFill>
                  <a:schemeClr val="bg1"/>
                </a:solidFill>
              </a:rPr>
              <a:t>Налоги</a:t>
            </a:r>
            <a:endParaRPr lang="ru-RU" dirty="0">
              <a:solidFill>
                <a:schemeClr val="bg1"/>
              </a:solidFill>
            </a:endParaRPr>
          </a:p>
        </p:txBody>
      </p:sp>
      <p:sp>
        <p:nvSpPr>
          <p:cNvPr id="10" name="TextBox 9"/>
          <p:cNvSpPr txBox="1"/>
          <p:nvPr/>
        </p:nvSpPr>
        <p:spPr>
          <a:xfrm>
            <a:off x="6228184" y="3419708"/>
            <a:ext cx="2520280" cy="923330"/>
          </a:xfrm>
          <a:prstGeom prst="rect">
            <a:avLst/>
          </a:prstGeom>
          <a:solidFill>
            <a:schemeClr val="tx2">
              <a:lumMod val="75000"/>
            </a:schemeClr>
          </a:solidFill>
        </p:spPr>
        <p:txBody>
          <a:bodyPr wrap="square" rtlCol="0">
            <a:spAutoFit/>
          </a:bodyPr>
          <a:lstStyle/>
          <a:p>
            <a:pPr algn="ctr"/>
            <a:r>
              <a:rPr lang="ru-RU" dirty="0" smtClean="0">
                <a:solidFill>
                  <a:schemeClr val="bg1"/>
                </a:solidFill>
              </a:rPr>
              <a:t>Доступ к финансовым ресурсам</a:t>
            </a:r>
            <a:endParaRPr lang="ru-RU" dirty="0">
              <a:solidFill>
                <a:schemeClr val="bg1"/>
              </a:solidFill>
            </a:endParaRPr>
          </a:p>
        </p:txBody>
      </p:sp>
      <p:sp>
        <p:nvSpPr>
          <p:cNvPr id="11" name="TextBox 10"/>
          <p:cNvSpPr txBox="1"/>
          <p:nvPr/>
        </p:nvSpPr>
        <p:spPr>
          <a:xfrm>
            <a:off x="179512" y="3419708"/>
            <a:ext cx="2520280" cy="923330"/>
          </a:xfrm>
          <a:prstGeom prst="rect">
            <a:avLst/>
          </a:prstGeom>
          <a:solidFill>
            <a:schemeClr val="tx2">
              <a:lumMod val="75000"/>
            </a:schemeClr>
          </a:solidFill>
        </p:spPr>
        <p:txBody>
          <a:bodyPr wrap="square" rtlCol="0">
            <a:spAutoFit/>
          </a:bodyPr>
          <a:lstStyle/>
          <a:p>
            <a:pPr algn="ctr"/>
            <a:r>
              <a:rPr lang="ru-RU" dirty="0" smtClean="0">
                <a:solidFill>
                  <a:schemeClr val="bg1"/>
                </a:solidFill>
              </a:rPr>
              <a:t>Товары/услуги естественных монополий</a:t>
            </a:r>
            <a:endParaRPr lang="ru-RU" dirty="0">
              <a:solidFill>
                <a:schemeClr val="bg1"/>
              </a:solidFill>
            </a:endParaRPr>
          </a:p>
        </p:txBody>
      </p:sp>
      <p:sp>
        <p:nvSpPr>
          <p:cNvPr id="12" name="TextBox 11"/>
          <p:cNvSpPr txBox="1"/>
          <p:nvPr/>
        </p:nvSpPr>
        <p:spPr>
          <a:xfrm>
            <a:off x="1979712" y="5373216"/>
            <a:ext cx="2520280" cy="369332"/>
          </a:xfrm>
          <a:prstGeom prst="rect">
            <a:avLst/>
          </a:prstGeom>
          <a:solidFill>
            <a:schemeClr val="tx2">
              <a:lumMod val="75000"/>
            </a:schemeClr>
          </a:solidFill>
        </p:spPr>
        <p:txBody>
          <a:bodyPr wrap="square" rtlCol="0">
            <a:spAutoFit/>
          </a:bodyPr>
          <a:lstStyle/>
          <a:p>
            <a:pPr algn="ctr"/>
            <a:r>
              <a:rPr lang="ru-RU" dirty="0" smtClean="0">
                <a:solidFill>
                  <a:schemeClr val="bg1"/>
                </a:solidFill>
              </a:rPr>
              <a:t>Штрафные санкции</a:t>
            </a:r>
            <a:endParaRPr lang="ru-RU" dirty="0">
              <a:solidFill>
                <a:schemeClr val="bg1"/>
              </a:solidFill>
            </a:endParaRPr>
          </a:p>
        </p:txBody>
      </p:sp>
      <p:sp>
        <p:nvSpPr>
          <p:cNvPr id="13" name="TextBox 12"/>
          <p:cNvSpPr txBox="1"/>
          <p:nvPr/>
        </p:nvSpPr>
        <p:spPr>
          <a:xfrm>
            <a:off x="611560" y="4859868"/>
            <a:ext cx="2520280" cy="369332"/>
          </a:xfrm>
          <a:prstGeom prst="rect">
            <a:avLst/>
          </a:prstGeom>
          <a:solidFill>
            <a:schemeClr val="tx2">
              <a:lumMod val="75000"/>
            </a:schemeClr>
          </a:solidFill>
        </p:spPr>
        <p:txBody>
          <a:bodyPr wrap="square" rtlCol="0">
            <a:spAutoFit/>
          </a:bodyPr>
          <a:lstStyle/>
          <a:p>
            <a:pPr algn="ctr"/>
            <a:r>
              <a:rPr lang="ru-RU" dirty="0" smtClean="0">
                <a:solidFill>
                  <a:schemeClr val="bg1"/>
                </a:solidFill>
              </a:rPr>
              <a:t>Судебные расходы</a:t>
            </a:r>
            <a:endParaRPr lang="ru-RU" dirty="0">
              <a:solidFill>
                <a:schemeClr val="bg1"/>
              </a:solidFill>
            </a:endParaRPr>
          </a:p>
        </p:txBody>
      </p:sp>
      <p:sp>
        <p:nvSpPr>
          <p:cNvPr id="14" name="TextBox 13"/>
          <p:cNvSpPr txBox="1"/>
          <p:nvPr/>
        </p:nvSpPr>
        <p:spPr>
          <a:xfrm>
            <a:off x="72008" y="1259468"/>
            <a:ext cx="1691680" cy="646331"/>
          </a:xfrm>
          <a:prstGeom prst="rect">
            <a:avLst/>
          </a:prstGeom>
          <a:noFill/>
        </p:spPr>
        <p:txBody>
          <a:bodyPr wrap="square" rtlCol="0">
            <a:spAutoFit/>
          </a:bodyPr>
          <a:lstStyle/>
          <a:p>
            <a:pPr algn="ctr"/>
            <a:r>
              <a:rPr lang="ru-RU" b="1" dirty="0" smtClean="0">
                <a:solidFill>
                  <a:srgbClr val="C00000"/>
                </a:solidFill>
              </a:rPr>
              <a:t>Финансовая </a:t>
            </a:r>
            <a:r>
              <a:rPr lang="ru-RU" b="1" dirty="0" smtClean="0">
                <a:solidFill>
                  <a:srgbClr val="C00000"/>
                </a:solidFill>
              </a:rPr>
              <a:t>нагрузка</a:t>
            </a:r>
            <a:endParaRPr lang="ru-RU" b="1" dirty="0">
              <a:solidFill>
                <a:srgbClr val="C00000"/>
              </a:solidFill>
            </a:endParaRPr>
          </a:p>
        </p:txBody>
      </p:sp>
      <p:sp>
        <p:nvSpPr>
          <p:cNvPr id="15" name="TextBox 14"/>
          <p:cNvSpPr txBox="1"/>
          <p:nvPr/>
        </p:nvSpPr>
        <p:spPr>
          <a:xfrm>
            <a:off x="6516216" y="5698122"/>
            <a:ext cx="2448272" cy="646331"/>
          </a:xfrm>
          <a:prstGeom prst="rect">
            <a:avLst/>
          </a:prstGeom>
          <a:noFill/>
        </p:spPr>
        <p:txBody>
          <a:bodyPr wrap="square" rtlCol="0">
            <a:spAutoFit/>
          </a:bodyPr>
          <a:lstStyle/>
          <a:p>
            <a:pPr algn="ctr"/>
            <a:r>
              <a:rPr lang="ru-RU" b="1" dirty="0" smtClean="0">
                <a:solidFill>
                  <a:srgbClr val="C00000"/>
                </a:solidFill>
              </a:rPr>
              <a:t>Административная нагрузка</a:t>
            </a:r>
            <a:endParaRPr lang="ru-RU" b="1" dirty="0">
              <a:solidFill>
                <a:srgbClr val="C00000"/>
              </a:solidFill>
            </a:endParaRPr>
          </a:p>
        </p:txBody>
      </p:sp>
      <p:sp>
        <p:nvSpPr>
          <p:cNvPr id="16" name="Стрелка вправо 15"/>
          <p:cNvSpPr/>
          <p:nvPr/>
        </p:nvSpPr>
        <p:spPr>
          <a:xfrm rot="13828255">
            <a:off x="2977873" y="2851995"/>
            <a:ext cx="424725" cy="51234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Стрелка вправо 16"/>
          <p:cNvSpPr/>
          <p:nvPr/>
        </p:nvSpPr>
        <p:spPr>
          <a:xfrm rot="2572772">
            <a:off x="5625672" y="4287848"/>
            <a:ext cx="424725" cy="51234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Стрелка вправо 17"/>
          <p:cNvSpPr/>
          <p:nvPr/>
        </p:nvSpPr>
        <p:spPr>
          <a:xfrm rot="3902857">
            <a:off x="4969516" y="4688283"/>
            <a:ext cx="424725" cy="51234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Стрелка вправо 18"/>
          <p:cNvSpPr/>
          <p:nvPr/>
        </p:nvSpPr>
        <p:spPr>
          <a:xfrm rot="8133987">
            <a:off x="3034434" y="4359226"/>
            <a:ext cx="424725" cy="51234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Стрелка вправо 19"/>
          <p:cNvSpPr/>
          <p:nvPr/>
        </p:nvSpPr>
        <p:spPr>
          <a:xfrm rot="18751800">
            <a:off x="5556065" y="2989141"/>
            <a:ext cx="424725" cy="51234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Стрелка вправо 20"/>
          <p:cNvSpPr/>
          <p:nvPr/>
        </p:nvSpPr>
        <p:spPr>
          <a:xfrm>
            <a:off x="5724128" y="3635732"/>
            <a:ext cx="360040"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Стрелка влево 21"/>
          <p:cNvSpPr/>
          <p:nvPr/>
        </p:nvSpPr>
        <p:spPr>
          <a:xfrm>
            <a:off x="2843808" y="3563724"/>
            <a:ext cx="360040" cy="43204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Стрелка вниз 22"/>
          <p:cNvSpPr/>
          <p:nvPr/>
        </p:nvSpPr>
        <p:spPr>
          <a:xfrm rot="872984">
            <a:off x="3754670" y="4697998"/>
            <a:ext cx="576064" cy="44585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Номер слайда 23"/>
          <p:cNvSpPr>
            <a:spLocks noGrp="1"/>
          </p:cNvSpPr>
          <p:nvPr>
            <p:ph type="sldNum" sz="quarter" idx="12"/>
          </p:nvPr>
        </p:nvSpPr>
        <p:spPr>
          <a:xfrm>
            <a:off x="6732240" y="6381328"/>
            <a:ext cx="2133600" cy="365125"/>
          </a:xfrm>
        </p:spPr>
        <p:txBody>
          <a:bodyPr/>
          <a:lstStyle/>
          <a:p>
            <a:pPr>
              <a:defRPr/>
            </a:pPr>
            <a:fld id="{DE7C4CEE-33FB-4AC0-BCA4-2A371F857BEE}" type="slidenum">
              <a:rPr lang="ru-RU" smtClean="0"/>
              <a:pPr>
                <a:defRPr/>
              </a:pPr>
              <a:t>4</a:t>
            </a:fld>
            <a:endParaRPr lang="ru-RU" dirty="0"/>
          </a:p>
        </p:txBody>
      </p:sp>
      <p:sp>
        <p:nvSpPr>
          <p:cNvPr id="25" name="TextBox 24"/>
          <p:cNvSpPr txBox="1"/>
          <p:nvPr/>
        </p:nvSpPr>
        <p:spPr>
          <a:xfrm>
            <a:off x="2786050" y="1424004"/>
            <a:ext cx="2520280" cy="369332"/>
          </a:xfrm>
          <a:prstGeom prst="rect">
            <a:avLst/>
          </a:prstGeom>
          <a:solidFill>
            <a:schemeClr val="tx2">
              <a:lumMod val="75000"/>
            </a:schemeClr>
          </a:solidFill>
        </p:spPr>
        <p:txBody>
          <a:bodyPr wrap="square" rtlCol="0">
            <a:spAutoFit/>
          </a:bodyPr>
          <a:lstStyle/>
          <a:p>
            <a:pPr algn="ctr"/>
            <a:r>
              <a:rPr lang="ru-RU" dirty="0" smtClean="0">
                <a:solidFill>
                  <a:schemeClr val="bg1"/>
                </a:solidFill>
              </a:rPr>
              <a:t>Таможенные платежи</a:t>
            </a:r>
            <a:endParaRPr lang="ru-RU" dirty="0">
              <a:solidFill>
                <a:schemeClr val="bg1"/>
              </a:solidFill>
            </a:endParaRPr>
          </a:p>
        </p:txBody>
      </p:sp>
      <p:sp>
        <p:nvSpPr>
          <p:cNvPr id="27" name="Стрелка вправо 26"/>
          <p:cNvSpPr/>
          <p:nvPr/>
        </p:nvSpPr>
        <p:spPr>
          <a:xfrm rot="16200000">
            <a:off x="4258618" y="2451766"/>
            <a:ext cx="424725" cy="51234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6" name="TextBox 25"/>
          <p:cNvSpPr txBox="1"/>
          <p:nvPr/>
        </p:nvSpPr>
        <p:spPr>
          <a:xfrm>
            <a:off x="1475656" y="1907540"/>
            <a:ext cx="2520280" cy="646331"/>
          </a:xfrm>
          <a:prstGeom prst="rect">
            <a:avLst/>
          </a:prstGeom>
          <a:solidFill>
            <a:schemeClr val="tx2">
              <a:lumMod val="75000"/>
            </a:schemeClr>
          </a:solidFill>
        </p:spPr>
        <p:txBody>
          <a:bodyPr wrap="square" rtlCol="0">
            <a:spAutoFit/>
          </a:bodyPr>
          <a:lstStyle/>
          <a:p>
            <a:pPr algn="ctr"/>
            <a:r>
              <a:rPr lang="ru-RU" dirty="0" smtClean="0">
                <a:solidFill>
                  <a:schemeClr val="bg1"/>
                </a:solidFill>
              </a:rPr>
              <a:t>Обязательные социальные платежи</a:t>
            </a:r>
            <a:endParaRPr lang="ru-RU" dirty="0">
              <a:solidFill>
                <a:schemeClr val="bg1"/>
              </a:solidFill>
            </a:endParaRPr>
          </a:p>
        </p:txBody>
      </p:sp>
      <p:sp>
        <p:nvSpPr>
          <p:cNvPr id="28" name="Стрелка вправо 27"/>
          <p:cNvSpPr/>
          <p:nvPr/>
        </p:nvSpPr>
        <p:spPr>
          <a:xfrm rot="15090324">
            <a:off x="3526935" y="2593497"/>
            <a:ext cx="424725" cy="51234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9" name="TextBox 28"/>
          <p:cNvSpPr txBox="1"/>
          <p:nvPr/>
        </p:nvSpPr>
        <p:spPr>
          <a:xfrm>
            <a:off x="6156176" y="2123564"/>
            <a:ext cx="2520280" cy="1200329"/>
          </a:xfrm>
          <a:prstGeom prst="rect">
            <a:avLst/>
          </a:prstGeom>
          <a:solidFill>
            <a:schemeClr val="tx2">
              <a:lumMod val="75000"/>
            </a:schemeClr>
          </a:solidFill>
        </p:spPr>
        <p:txBody>
          <a:bodyPr wrap="square" rtlCol="0">
            <a:spAutoFit/>
          </a:bodyPr>
          <a:lstStyle/>
          <a:p>
            <a:pPr algn="ctr"/>
            <a:r>
              <a:rPr lang="ru-RU" dirty="0" smtClean="0">
                <a:solidFill>
                  <a:schemeClr val="bg1"/>
                </a:solidFill>
              </a:rPr>
              <a:t>Принудительно- добровольная социальная ответственность</a:t>
            </a:r>
            <a:endParaRPr lang="ru-RU" dirty="0">
              <a:solidFill>
                <a:schemeClr val="bg1"/>
              </a:solidFill>
            </a:endParaRPr>
          </a:p>
        </p:txBody>
      </p:sp>
      <p:sp>
        <p:nvSpPr>
          <p:cNvPr id="30" name="Стрелка вправо 29"/>
          <p:cNvSpPr/>
          <p:nvPr/>
        </p:nvSpPr>
        <p:spPr>
          <a:xfrm rot="17657212">
            <a:off x="5040522" y="2598375"/>
            <a:ext cx="424725" cy="51234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1"/>
          <p:cNvSpPr txBox="1">
            <a:spLocks noChangeArrowheads="1"/>
          </p:cNvSpPr>
          <p:nvPr/>
        </p:nvSpPr>
        <p:spPr bwMode="auto">
          <a:xfrm>
            <a:off x="179388" y="633462"/>
            <a:ext cx="5976788" cy="923330"/>
          </a:xfrm>
          <a:prstGeom prst="rect">
            <a:avLst/>
          </a:prstGeom>
          <a:solidFill>
            <a:schemeClr val="accent1"/>
          </a:solidFill>
          <a:ln w="9525">
            <a:noFill/>
            <a:miter lim="800000"/>
            <a:headEnd/>
            <a:tailEnd/>
          </a:ln>
        </p:spPr>
        <p:txBody>
          <a:bodyPr wrap="square">
            <a:spAutoFit/>
          </a:bodyPr>
          <a:lstStyle/>
          <a:p>
            <a:pPr algn="ctr"/>
            <a:r>
              <a:rPr lang="ru-RU" b="1" dirty="0">
                <a:latin typeface="Calibri" pitchFamily="34" charset="0"/>
              </a:rPr>
              <a:t>Прогнозируемый рост прямой нагрузки в 2011 году и последующий период в рамках модернизации системы социального страхования и социальных услуг</a:t>
            </a:r>
          </a:p>
        </p:txBody>
      </p:sp>
      <p:sp>
        <p:nvSpPr>
          <p:cNvPr id="8195" name="TextBox 5"/>
          <p:cNvSpPr txBox="1">
            <a:spLocks noChangeArrowheads="1"/>
          </p:cNvSpPr>
          <p:nvPr/>
        </p:nvSpPr>
        <p:spPr bwMode="auto">
          <a:xfrm>
            <a:off x="179388" y="1507133"/>
            <a:ext cx="8640762" cy="4802187"/>
          </a:xfrm>
          <a:prstGeom prst="rect">
            <a:avLst/>
          </a:prstGeom>
          <a:noFill/>
          <a:ln w="9525">
            <a:noFill/>
            <a:miter lim="800000"/>
            <a:headEnd/>
            <a:tailEnd/>
          </a:ln>
        </p:spPr>
        <p:txBody>
          <a:bodyPr>
            <a:spAutoFit/>
          </a:bodyPr>
          <a:lstStyle/>
          <a:p>
            <a:r>
              <a:rPr lang="ru-RU" sz="2400" b="1" dirty="0">
                <a:solidFill>
                  <a:srgbClr val="FF0066"/>
                </a:solidFill>
                <a:latin typeface="Calibri" pitchFamily="34" charset="0"/>
              </a:rPr>
              <a:t>Решения приняты:</a:t>
            </a:r>
          </a:p>
          <a:p>
            <a:r>
              <a:rPr lang="ru-RU" sz="2000" b="1" dirty="0">
                <a:latin typeface="Calibri" pitchFamily="34" charset="0"/>
              </a:rPr>
              <a:t>1. Рост нагрузки на ФОТ более 40 % у отдельных компаний </a:t>
            </a:r>
          </a:p>
          <a:p>
            <a:r>
              <a:rPr lang="ru-RU" sz="2000" b="1" dirty="0">
                <a:latin typeface="Calibri" pitchFamily="34" charset="0"/>
              </a:rPr>
              <a:t>2. Дополнительное социальное обеспечение отдельных категорий работников  организаций угольной  промышленности  - 6,7% ФОТ</a:t>
            </a:r>
          </a:p>
          <a:p>
            <a:endParaRPr lang="ru-RU" dirty="0">
              <a:latin typeface="Calibri" pitchFamily="34" charset="0"/>
            </a:endParaRPr>
          </a:p>
          <a:p>
            <a:r>
              <a:rPr lang="ru-RU" sz="2400" b="1" dirty="0">
                <a:solidFill>
                  <a:srgbClr val="C00000"/>
                </a:solidFill>
                <a:latin typeface="Calibri" pitchFamily="34" charset="0"/>
              </a:rPr>
              <a:t>Планируемые и обсуждаемые решения:</a:t>
            </a:r>
          </a:p>
          <a:p>
            <a:r>
              <a:rPr lang="ru-RU" sz="2000" b="1" dirty="0">
                <a:latin typeface="Calibri" pitchFamily="34" charset="0"/>
              </a:rPr>
              <a:t>1. «Перекрестное» субсидирование: соотношение между платежами за работающее и неработающее население по проекту закона об обязательном медицинском страховании составляет 2:1</a:t>
            </a:r>
          </a:p>
          <a:p>
            <a:r>
              <a:rPr lang="ru-RU" sz="2000" b="1" dirty="0">
                <a:latin typeface="Calibri" pitchFamily="34" charset="0"/>
              </a:rPr>
              <a:t>2. Введение в рамках ФСС РФ вместо досрочных пенсий обязательного страхования досрочной утраты трудоспособности. </a:t>
            </a:r>
          </a:p>
          <a:p>
            <a:r>
              <a:rPr lang="ru-RU" sz="2000" b="1" dirty="0">
                <a:latin typeface="Calibri" pitchFamily="34" charset="0"/>
              </a:rPr>
              <a:t>3. Переход на индивидуальные тарифы страховых взносов на обязательное социальное страхование от несчастных случаев на производстве и профзаболеваний - увеличение тарифа с 8,5% до 20-25% ФОТ для отдельных компаний (горные работы, металлургия, строительство и др.)</a:t>
            </a:r>
          </a:p>
        </p:txBody>
      </p:sp>
      <p:sp>
        <p:nvSpPr>
          <p:cNvPr id="4" name="Номер слайда 3"/>
          <p:cNvSpPr>
            <a:spLocks noGrp="1"/>
          </p:cNvSpPr>
          <p:nvPr>
            <p:ph type="sldNum" sz="quarter" idx="12"/>
          </p:nvPr>
        </p:nvSpPr>
        <p:spPr/>
        <p:txBody>
          <a:bodyPr/>
          <a:lstStyle/>
          <a:p>
            <a:pPr>
              <a:defRPr/>
            </a:pPr>
            <a:fld id="{DE7C4CEE-33FB-4AC0-BCA4-2A371F857BEE}" type="slidenum">
              <a:rPr lang="ru-RU" smtClean="0"/>
              <a:pPr>
                <a:defRPr/>
              </a:pPr>
              <a:t>5</a:t>
            </a:fld>
            <a:endParaRPr lang="ru-RU"/>
          </a:p>
        </p:txBody>
      </p:sp>
      <p:sp>
        <p:nvSpPr>
          <p:cNvPr id="6" name="TextBox 5"/>
          <p:cNvSpPr txBox="1"/>
          <p:nvPr/>
        </p:nvSpPr>
        <p:spPr>
          <a:xfrm>
            <a:off x="179512" y="6381328"/>
            <a:ext cx="4680520" cy="369332"/>
          </a:xfrm>
          <a:prstGeom prst="rect">
            <a:avLst/>
          </a:prstGeom>
          <a:noFill/>
        </p:spPr>
        <p:txBody>
          <a:bodyPr wrap="square" rtlCol="0">
            <a:spAutoFit/>
          </a:bodyPr>
          <a:lstStyle/>
          <a:p>
            <a:r>
              <a:rPr lang="ru-RU" dirty="0" smtClean="0"/>
              <a:t>Материалы стороны работодателей РТК</a:t>
            </a: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pPr>
              <a:defRPr/>
            </a:pPr>
            <a:fld id="{DE7C4CEE-33FB-4AC0-BCA4-2A371F857BEE}" type="slidenum">
              <a:rPr lang="ru-RU" smtClean="0"/>
              <a:pPr>
                <a:defRPr/>
              </a:pPr>
              <a:t>6</a:t>
            </a:fld>
            <a:endParaRPr lang="ru-RU"/>
          </a:p>
        </p:txBody>
      </p:sp>
      <p:sp>
        <p:nvSpPr>
          <p:cNvPr id="4" name="TextBox 1"/>
          <p:cNvSpPr txBox="1">
            <a:spLocks noChangeArrowheads="1"/>
          </p:cNvSpPr>
          <p:nvPr/>
        </p:nvSpPr>
        <p:spPr bwMode="auto">
          <a:xfrm>
            <a:off x="179512" y="332656"/>
            <a:ext cx="5976664" cy="923330"/>
          </a:xfrm>
          <a:prstGeom prst="rect">
            <a:avLst/>
          </a:prstGeom>
          <a:solidFill>
            <a:schemeClr val="accent1"/>
          </a:solidFill>
          <a:ln w="9525">
            <a:noFill/>
            <a:miter lim="800000"/>
            <a:headEnd/>
            <a:tailEnd/>
          </a:ln>
        </p:spPr>
        <p:txBody>
          <a:bodyPr wrap="square">
            <a:spAutoFit/>
          </a:bodyPr>
          <a:lstStyle/>
          <a:p>
            <a:pPr algn="ctr"/>
            <a:r>
              <a:rPr lang="ru-RU" b="1" dirty="0" smtClean="0">
                <a:latin typeface="Calibri" pitchFamily="34" charset="0"/>
              </a:rPr>
              <a:t>Основные поступления в структуре налогов</a:t>
            </a:r>
            <a:r>
              <a:rPr lang="en-US" b="1" dirty="0" smtClean="0">
                <a:latin typeface="Calibri" pitchFamily="34" charset="0"/>
              </a:rPr>
              <a:t> </a:t>
            </a:r>
            <a:r>
              <a:rPr lang="ru-RU" b="1" dirty="0" smtClean="0">
                <a:latin typeface="Calibri" pitchFamily="34" charset="0"/>
              </a:rPr>
              <a:t>и иных обязательных платежей, </a:t>
            </a:r>
            <a:r>
              <a:rPr lang="ru-RU" b="1" dirty="0" err="1" smtClean="0">
                <a:latin typeface="Calibri" pitchFamily="34" charset="0"/>
              </a:rPr>
              <a:t>администрируемых</a:t>
            </a:r>
            <a:r>
              <a:rPr lang="ru-RU" b="1" dirty="0" smtClean="0">
                <a:latin typeface="Calibri" pitchFamily="34" charset="0"/>
              </a:rPr>
              <a:t> ФНС и ФТС России  (2009 год – 100 %) </a:t>
            </a:r>
          </a:p>
        </p:txBody>
      </p:sp>
      <p:graphicFrame>
        <p:nvGraphicFramePr>
          <p:cNvPr id="6" name="Диаграмма 5"/>
          <p:cNvGraphicFramePr/>
          <p:nvPr>
            <p:extLst>
              <p:ext uri="{D42A27DB-BD31-4B8C-83A1-F6EECF244321}">
                <p14:modId xmlns:p14="http://schemas.microsoft.com/office/powerpoint/2010/main" val="3157477967"/>
              </p:ext>
            </p:extLst>
          </p:nvPr>
        </p:nvGraphicFramePr>
        <p:xfrm>
          <a:off x="464315" y="1556792"/>
          <a:ext cx="8215370" cy="468052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179512" y="6381328"/>
            <a:ext cx="7632848" cy="307777"/>
          </a:xfrm>
          <a:prstGeom prst="rect">
            <a:avLst/>
          </a:prstGeom>
          <a:noFill/>
        </p:spPr>
        <p:txBody>
          <a:bodyPr wrap="square" rtlCol="0">
            <a:spAutoFit/>
          </a:bodyPr>
          <a:lstStyle/>
          <a:p>
            <a:r>
              <a:rPr lang="ru-RU" sz="1400" dirty="0" smtClean="0"/>
              <a:t>Материалы Комитета РСПП по бюджетной и налоговой политике</a:t>
            </a:r>
            <a:endParaRPr lang="ru-RU" sz="1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266" name="Group 234"/>
          <p:cNvGraphicFramePr>
            <a:graphicFrameLocks noGrp="1"/>
          </p:cNvGraphicFramePr>
          <p:nvPr>
            <p:ph idx="1"/>
            <p:extLst>
              <p:ext uri="{D42A27DB-BD31-4B8C-83A1-F6EECF244321}">
                <p14:modId xmlns:p14="http://schemas.microsoft.com/office/powerpoint/2010/main" val="2364149919"/>
              </p:ext>
            </p:extLst>
          </p:nvPr>
        </p:nvGraphicFramePr>
        <p:xfrm>
          <a:off x="1979712" y="1238026"/>
          <a:ext cx="4680520" cy="4999286"/>
        </p:xfrm>
        <a:graphic>
          <a:graphicData uri="http://schemas.openxmlformats.org/drawingml/2006/table">
            <a:tbl>
              <a:tblPr/>
              <a:tblGrid>
                <a:gridCol w="2683888"/>
                <a:gridCol w="998316"/>
                <a:gridCol w="998316"/>
              </a:tblGrid>
              <a:tr h="233164">
                <a:tc>
                  <a:txBody>
                    <a:bodyPr/>
                    <a:lstStyle/>
                    <a:p>
                      <a:pPr marL="0" marR="0" lvl="0" indent="0" algn="ctr" defTabSz="914400" rtl="0" eaLnBrk="1" fontAlgn="base" latinLnBrk="0" hangingPunct="1">
                        <a:lnSpc>
                          <a:spcPct val="85000"/>
                        </a:lnSpc>
                        <a:spcBef>
                          <a:spcPct val="0"/>
                        </a:spcBef>
                        <a:spcAft>
                          <a:spcPct val="0"/>
                        </a:spcAft>
                        <a:buClrTx/>
                        <a:buSzTx/>
                        <a:buFontTx/>
                        <a:buNone/>
                        <a:tabLst/>
                        <a:defRPr/>
                      </a:pPr>
                      <a:r>
                        <a:rPr kumimoji="0" lang="ru-RU" sz="1800" b="1" i="0" u="none" strike="noStrike" cap="none" normalizeH="0" baseline="0" dirty="0" smtClean="0">
                          <a:ln>
                            <a:noFill/>
                          </a:ln>
                          <a:solidFill>
                            <a:schemeClr val="tx1"/>
                          </a:solidFill>
                          <a:effectLst/>
                          <a:latin typeface="Arial" pitchFamily="34" charset="0"/>
                        </a:rPr>
                        <a:t>Предприятия</a:t>
                      </a:r>
                    </a:p>
                  </a:txBody>
                  <a:tcPr marL="90000" marR="90000" marT="36000" marB="360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B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800" b="1" i="0" u="none" strike="noStrike" cap="none" normalizeH="0" baseline="0" dirty="0" smtClean="0">
                          <a:ln>
                            <a:noFill/>
                          </a:ln>
                          <a:solidFill>
                            <a:schemeClr val="tx1"/>
                          </a:solidFill>
                          <a:effectLst/>
                          <a:latin typeface="Arial" pitchFamily="34" charset="0"/>
                        </a:rPr>
                        <a:t>2009г.</a:t>
                      </a:r>
                    </a:p>
                  </a:txBody>
                  <a:tcPr marL="90000" marR="90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BFF"/>
                    </a:solidFill>
                  </a:tcPr>
                </a:tc>
                <a:tc>
                  <a:txBody>
                    <a:bodyPr/>
                    <a:lstStyle/>
                    <a:p>
                      <a:pPr marL="0" marR="0" lvl="0" indent="0" algn="ctr" defTabSz="914400" rtl="0" eaLnBrk="1" fontAlgn="base" latinLnBrk="0" hangingPunct="1">
                        <a:lnSpc>
                          <a:spcPct val="85000"/>
                        </a:lnSpc>
                        <a:spcBef>
                          <a:spcPct val="0"/>
                        </a:spcBef>
                        <a:spcAft>
                          <a:spcPct val="0"/>
                        </a:spcAft>
                        <a:buClrTx/>
                        <a:buSzTx/>
                        <a:buFontTx/>
                        <a:buNone/>
                        <a:tabLst/>
                        <a:defRPr/>
                      </a:pPr>
                      <a:r>
                        <a:rPr kumimoji="0" lang="ru-RU" sz="1800" b="1" i="0" u="none" strike="noStrike" cap="none" normalizeH="0" baseline="0" dirty="0" smtClean="0">
                          <a:ln>
                            <a:noFill/>
                          </a:ln>
                          <a:solidFill>
                            <a:schemeClr val="tx1"/>
                          </a:solidFill>
                          <a:effectLst/>
                          <a:latin typeface="Arial" pitchFamily="34" charset="0"/>
                        </a:rPr>
                        <a:t>2010г.</a:t>
                      </a:r>
                    </a:p>
                  </a:txBody>
                  <a:tcPr marL="90000" marR="90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BFF"/>
                    </a:solidFill>
                  </a:tcPr>
                </a:tc>
              </a:tr>
              <a:tr h="431800">
                <a:tc>
                  <a:txBody>
                    <a:bodyPr/>
                    <a:lstStyle/>
                    <a:p>
                      <a:pPr marL="0" marR="0" lvl="0" indent="0" algn="l" defTabSz="914400" rtl="0" eaLnBrk="1" fontAlgn="base" latinLnBrk="0" hangingPunct="1">
                        <a:lnSpc>
                          <a:spcPct val="85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Arial" pitchFamily="34" charset="0"/>
                        </a:rPr>
                        <a:t>Компания 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BF5FF"/>
                    </a:solidFill>
                  </a:tcPr>
                </a:tc>
                <a:tc>
                  <a:txBody>
                    <a:bodyPr/>
                    <a:lstStyle/>
                    <a:p>
                      <a:pPr marL="0" marR="0" lvl="0" indent="0" algn="l" defTabSz="914400" rtl="0" eaLnBrk="1" fontAlgn="base" latinLnBrk="0" hangingPunct="1">
                        <a:lnSpc>
                          <a:spcPct val="85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8,1</a:t>
                      </a:r>
                      <a:endParaRPr kumimoji="0" lang="ru-RU" sz="1600" b="0" i="0" u="none" strike="noStrike" cap="none" normalizeH="0" baseline="0" dirty="0" smtClean="0">
                        <a:ln>
                          <a:noFill/>
                        </a:ln>
                        <a:solidFill>
                          <a:schemeClr val="tx1"/>
                        </a:solidFill>
                        <a:effectLst/>
                        <a:latin typeface="Arial" charset="0"/>
                      </a:endParaRPr>
                    </a:p>
                  </a:txBody>
                  <a:tcPr marL="72000" marR="18000" marT="72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BF5FF"/>
                    </a:solidFill>
                  </a:tcPr>
                </a:tc>
                <a:tc>
                  <a:txBody>
                    <a:bodyPr/>
                    <a:lstStyle/>
                    <a:p>
                      <a:pPr marL="0" marR="0" lvl="0" indent="0" algn="l" defTabSz="914400" rtl="0" eaLnBrk="1" fontAlgn="base" latinLnBrk="0" hangingPunct="1">
                        <a:lnSpc>
                          <a:spcPct val="85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18,2</a:t>
                      </a:r>
                      <a:endParaRPr kumimoji="0" lang="ru-RU" sz="1600" b="0" i="0" u="none" strike="noStrike" cap="none" normalizeH="0" baseline="0" dirty="0" smtClean="0">
                        <a:ln>
                          <a:noFill/>
                        </a:ln>
                        <a:solidFill>
                          <a:schemeClr val="tx1"/>
                        </a:solidFill>
                        <a:effectLst/>
                        <a:latin typeface="Arial" charset="0"/>
                      </a:endParaRPr>
                    </a:p>
                  </a:txBody>
                  <a:tcPr marL="72000" marR="18000" marT="72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BF5FF"/>
                    </a:solidFill>
                  </a:tcPr>
                </a:tc>
              </a:tr>
              <a:tr h="430213">
                <a:tc>
                  <a:txBody>
                    <a:bodyPr/>
                    <a:lstStyle/>
                    <a:p>
                      <a:pPr marL="0" marR="0" lvl="0" indent="0" algn="l" defTabSz="914400" rtl="0" eaLnBrk="1" fontAlgn="base" latinLnBrk="0" hangingPunct="1">
                        <a:lnSpc>
                          <a:spcPct val="85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Arial" pitchFamily="34" charset="0"/>
                        </a:rPr>
                        <a:t>Компания 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BF5FF"/>
                    </a:solidFill>
                  </a:tcPr>
                </a:tc>
                <a:tc>
                  <a:txBody>
                    <a:bodyPr/>
                    <a:lstStyle/>
                    <a:p>
                      <a:pPr marL="0" marR="0" lvl="0" indent="0" algn="l" defTabSz="914400" rtl="0" eaLnBrk="1" fontAlgn="base" latinLnBrk="0" hangingPunct="1">
                        <a:lnSpc>
                          <a:spcPct val="85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25,1</a:t>
                      </a:r>
                      <a:endParaRPr kumimoji="0" lang="ru-RU" sz="1600" b="0" i="0" u="none" strike="noStrike" cap="none" normalizeH="0" baseline="0" dirty="0" smtClean="0">
                        <a:ln>
                          <a:noFill/>
                        </a:ln>
                        <a:solidFill>
                          <a:schemeClr val="tx1"/>
                        </a:solidFill>
                        <a:effectLst/>
                        <a:latin typeface="Arial" charset="0"/>
                      </a:endParaRPr>
                    </a:p>
                  </a:txBody>
                  <a:tcPr marL="72000" marR="18000" marT="72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BF5FF"/>
                    </a:solidFill>
                  </a:tcPr>
                </a:tc>
                <a:tc>
                  <a:txBody>
                    <a:bodyPr/>
                    <a:lstStyle/>
                    <a:p>
                      <a:pPr marL="0" marR="0" lvl="0" indent="0" algn="l" defTabSz="914400" rtl="0" eaLnBrk="1" fontAlgn="base" latinLnBrk="0" hangingPunct="1">
                        <a:lnSpc>
                          <a:spcPct val="85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16,6</a:t>
                      </a:r>
                      <a:endParaRPr kumimoji="0" lang="ru-RU" sz="1600" b="0" i="0" u="none" strike="noStrike" cap="none" normalizeH="0" baseline="0" dirty="0" smtClean="0">
                        <a:ln>
                          <a:noFill/>
                        </a:ln>
                        <a:solidFill>
                          <a:schemeClr val="tx1"/>
                        </a:solidFill>
                        <a:effectLst/>
                        <a:latin typeface="Arial" charset="0"/>
                      </a:endParaRPr>
                    </a:p>
                  </a:txBody>
                  <a:tcPr marL="72000" marR="18000" marT="72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BF5FF"/>
                    </a:solidFill>
                  </a:tcPr>
                </a:tc>
              </a:tr>
              <a:tr h="401638">
                <a:tc>
                  <a:txBody>
                    <a:bodyPr/>
                    <a:lstStyle/>
                    <a:p>
                      <a:pPr marL="0" marR="0" lvl="0" indent="0" algn="l" defTabSz="914400" rtl="0" eaLnBrk="1" fontAlgn="base" latinLnBrk="0" hangingPunct="1">
                        <a:lnSpc>
                          <a:spcPct val="85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Arial" pitchFamily="34" charset="0"/>
                        </a:rPr>
                        <a:t>Компания 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BF5FF"/>
                    </a:solidFill>
                  </a:tcPr>
                </a:tc>
                <a:tc>
                  <a:txBody>
                    <a:bodyPr/>
                    <a:lstStyle/>
                    <a:p>
                      <a:pPr marL="0" marR="0" lvl="0" indent="0" algn="l" defTabSz="914400" rtl="0" eaLnBrk="1" fontAlgn="base" latinLnBrk="0" hangingPunct="1">
                        <a:lnSpc>
                          <a:spcPct val="85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6,5</a:t>
                      </a:r>
                      <a:endParaRPr kumimoji="0" lang="ru-RU" sz="1600" b="0" i="0" u="none" strike="noStrike" cap="none" normalizeH="0" baseline="0" dirty="0" smtClean="0">
                        <a:ln>
                          <a:noFill/>
                        </a:ln>
                        <a:solidFill>
                          <a:schemeClr val="tx1"/>
                        </a:solidFill>
                        <a:effectLst/>
                        <a:latin typeface="Arial" charset="0"/>
                      </a:endParaRPr>
                    </a:p>
                  </a:txBody>
                  <a:tcPr marL="72000" marR="18000" marT="72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BF5FF"/>
                    </a:solidFill>
                  </a:tcPr>
                </a:tc>
                <a:tc>
                  <a:txBody>
                    <a:bodyPr/>
                    <a:lstStyle/>
                    <a:p>
                      <a:pPr marL="0" marR="0" lvl="0" indent="0" algn="l" defTabSz="914400" rtl="0" eaLnBrk="1" fontAlgn="base" latinLnBrk="0" hangingPunct="1">
                        <a:lnSpc>
                          <a:spcPct val="85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15,5</a:t>
                      </a:r>
                      <a:endParaRPr kumimoji="0" lang="ru-RU" sz="1600" b="0" i="0" u="none" strike="noStrike" cap="none" normalizeH="0" baseline="0" dirty="0" smtClean="0">
                        <a:ln>
                          <a:noFill/>
                        </a:ln>
                        <a:solidFill>
                          <a:schemeClr val="tx1"/>
                        </a:solidFill>
                        <a:effectLst/>
                        <a:latin typeface="Arial" charset="0"/>
                      </a:endParaRPr>
                    </a:p>
                  </a:txBody>
                  <a:tcPr marL="72000" marR="18000" marT="72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BF5FF"/>
                    </a:solidFill>
                  </a:tcPr>
                </a:tc>
              </a:tr>
              <a:tr h="430213">
                <a:tc>
                  <a:txBody>
                    <a:bodyPr/>
                    <a:lstStyle/>
                    <a:p>
                      <a:pPr marL="0" marR="0" lvl="0" indent="0" algn="l" defTabSz="914400" rtl="0" eaLnBrk="1" fontAlgn="base" latinLnBrk="0" hangingPunct="1">
                        <a:lnSpc>
                          <a:spcPct val="85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Arial" pitchFamily="34" charset="0"/>
                        </a:rPr>
                        <a:t>Компания 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BF5FF"/>
                    </a:solidFill>
                  </a:tcPr>
                </a:tc>
                <a:tc>
                  <a:txBody>
                    <a:bodyPr/>
                    <a:lstStyle/>
                    <a:p>
                      <a:pPr marL="0" marR="0" lvl="0" indent="0" algn="l" defTabSz="914400" rtl="0" eaLnBrk="1" fontAlgn="base" latinLnBrk="0" hangingPunct="1">
                        <a:lnSpc>
                          <a:spcPct val="85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23,0</a:t>
                      </a:r>
                      <a:endParaRPr kumimoji="0" lang="ru-RU" sz="1600" b="0" i="0" u="none" strike="noStrike" cap="none" normalizeH="0" baseline="0" dirty="0" smtClean="0">
                        <a:ln>
                          <a:noFill/>
                        </a:ln>
                        <a:solidFill>
                          <a:schemeClr val="tx1"/>
                        </a:solidFill>
                        <a:effectLst/>
                        <a:latin typeface="Arial" charset="0"/>
                      </a:endParaRPr>
                    </a:p>
                  </a:txBody>
                  <a:tcPr marL="72000" marR="18000" marT="72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BF5FF"/>
                    </a:solidFill>
                  </a:tcPr>
                </a:tc>
                <a:tc>
                  <a:txBody>
                    <a:bodyPr/>
                    <a:lstStyle/>
                    <a:p>
                      <a:pPr marL="0" marR="0" lvl="0" indent="0" algn="l" defTabSz="914400" rtl="0" eaLnBrk="1" fontAlgn="base" latinLnBrk="0" hangingPunct="1">
                        <a:lnSpc>
                          <a:spcPct val="85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19,5</a:t>
                      </a:r>
                      <a:endParaRPr kumimoji="0" lang="ru-RU" sz="1600" b="0" i="0" u="none" strike="noStrike" cap="none" normalizeH="0" baseline="0" dirty="0" smtClean="0">
                        <a:ln>
                          <a:noFill/>
                        </a:ln>
                        <a:solidFill>
                          <a:schemeClr val="tx1"/>
                        </a:solidFill>
                        <a:effectLst/>
                        <a:latin typeface="Arial" charset="0"/>
                      </a:endParaRPr>
                    </a:p>
                  </a:txBody>
                  <a:tcPr marL="72000" marR="18000" marT="72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BF5FF"/>
                    </a:solidFill>
                  </a:tcPr>
                </a:tc>
              </a:tr>
              <a:tr h="431800">
                <a:tc>
                  <a:txBody>
                    <a:bodyPr/>
                    <a:lstStyle/>
                    <a:p>
                      <a:pPr marL="0" marR="0" lvl="0" indent="0" algn="l" defTabSz="914400" rtl="0" eaLnBrk="1" fontAlgn="base" latinLnBrk="0" hangingPunct="1">
                        <a:lnSpc>
                          <a:spcPct val="85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Arial" pitchFamily="34" charset="0"/>
                        </a:rPr>
                        <a:t>Компания 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BF5FF"/>
                    </a:solidFill>
                  </a:tcPr>
                </a:tc>
                <a:tc>
                  <a:txBody>
                    <a:bodyPr/>
                    <a:lstStyle/>
                    <a:p>
                      <a:pPr marL="0" marR="0" lvl="0" indent="0" algn="l" defTabSz="914400" rtl="0" eaLnBrk="1" fontAlgn="base" latinLnBrk="0" hangingPunct="1">
                        <a:lnSpc>
                          <a:spcPct val="85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32,1</a:t>
                      </a:r>
                      <a:endParaRPr kumimoji="0" lang="ru-RU" sz="1600" b="0" i="0" u="none" strike="noStrike" cap="none" normalizeH="0" baseline="0" dirty="0" smtClean="0">
                        <a:ln>
                          <a:noFill/>
                        </a:ln>
                        <a:solidFill>
                          <a:schemeClr val="tx1"/>
                        </a:solidFill>
                        <a:effectLst/>
                        <a:latin typeface="Arial" charset="0"/>
                      </a:endParaRPr>
                    </a:p>
                  </a:txBody>
                  <a:tcPr marL="72000" marR="18000" marT="72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BF5FF"/>
                    </a:solidFill>
                  </a:tcPr>
                </a:tc>
                <a:tc>
                  <a:txBody>
                    <a:bodyPr/>
                    <a:lstStyle/>
                    <a:p>
                      <a:pPr marL="0" marR="0" lvl="0" indent="0" algn="l" defTabSz="914400" rtl="0" eaLnBrk="1" fontAlgn="base" latinLnBrk="0" hangingPunct="1">
                        <a:lnSpc>
                          <a:spcPct val="85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25,0</a:t>
                      </a:r>
                      <a:endParaRPr kumimoji="0" lang="ru-RU" sz="1600" b="0" i="0" u="none" strike="noStrike" cap="none" normalizeH="0" baseline="0" dirty="0" smtClean="0">
                        <a:ln>
                          <a:noFill/>
                        </a:ln>
                        <a:solidFill>
                          <a:schemeClr val="tx1"/>
                        </a:solidFill>
                        <a:effectLst/>
                        <a:latin typeface="Arial" charset="0"/>
                      </a:endParaRPr>
                    </a:p>
                  </a:txBody>
                  <a:tcPr marL="72000" marR="18000" marT="72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BF5FF"/>
                    </a:solidFill>
                  </a:tcPr>
                </a:tc>
              </a:tr>
              <a:tr h="430213">
                <a:tc>
                  <a:txBody>
                    <a:bodyPr/>
                    <a:lstStyle/>
                    <a:p>
                      <a:pPr marL="0" marR="0" lvl="0" indent="0" algn="l" defTabSz="914400" rtl="0" eaLnBrk="1" fontAlgn="base" latinLnBrk="0" hangingPunct="1">
                        <a:lnSpc>
                          <a:spcPct val="85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Arial" pitchFamily="34" charset="0"/>
                        </a:rPr>
                        <a:t>Компания 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BF5FF"/>
                    </a:solidFill>
                  </a:tcPr>
                </a:tc>
                <a:tc>
                  <a:txBody>
                    <a:bodyPr/>
                    <a:lstStyle/>
                    <a:p>
                      <a:pPr marL="0" marR="0" lvl="0" indent="0" algn="l" defTabSz="914400" rtl="0" eaLnBrk="1" fontAlgn="base" latinLnBrk="0" hangingPunct="1">
                        <a:lnSpc>
                          <a:spcPct val="85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a:t>
                      </a:r>
                      <a:endParaRPr kumimoji="0" lang="ru-RU" sz="1600" b="0" i="0" u="none" strike="noStrike" cap="none" normalizeH="0" baseline="0" dirty="0" smtClean="0">
                        <a:ln>
                          <a:noFill/>
                        </a:ln>
                        <a:solidFill>
                          <a:schemeClr val="tx1"/>
                        </a:solidFill>
                        <a:effectLst/>
                        <a:latin typeface="Arial" charset="0"/>
                      </a:endParaRPr>
                    </a:p>
                  </a:txBody>
                  <a:tcPr marL="72000" marR="18000" marT="72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BF5FF"/>
                    </a:solidFill>
                  </a:tcPr>
                </a:tc>
                <a:tc>
                  <a:txBody>
                    <a:bodyPr/>
                    <a:lstStyle/>
                    <a:p>
                      <a:pPr marL="0" marR="0" lvl="0" indent="0" algn="l" defTabSz="914400" rtl="0" eaLnBrk="1" fontAlgn="base" latinLnBrk="0" hangingPunct="1">
                        <a:lnSpc>
                          <a:spcPct val="85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45,6</a:t>
                      </a:r>
                      <a:endParaRPr kumimoji="0" lang="ru-RU" sz="1600" b="0" i="0" u="none" strike="noStrike" cap="none" normalizeH="0" baseline="0" dirty="0" smtClean="0">
                        <a:ln>
                          <a:noFill/>
                        </a:ln>
                        <a:solidFill>
                          <a:schemeClr val="tx1"/>
                        </a:solidFill>
                        <a:effectLst/>
                        <a:latin typeface="Arial" charset="0"/>
                      </a:endParaRPr>
                    </a:p>
                  </a:txBody>
                  <a:tcPr marL="72000" marR="18000" marT="72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BF5FF"/>
                    </a:solidFill>
                  </a:tcPr>
                </a:tc>
              </a:tr>
              <a:tr h="431800">
                <a:tc>
                  <a:txBody>
                    <a:bodyPr/>
                    <a:lstStyle/>
                    <a:p>
                      <a:pPr marL="0" marR="0" lvl="0" indent="0" algn="l" defTabSz="914400" rtl="0" eaLnBrk="1" fontAlgn="base" latinLnBrk="0" hangingPunct="1">
                        <a:lnSpc>
                          <a:spcPct val="85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Arial" pitchFamily="34" charset="0"/>
                        </a:rPr>
                        <a:t>Компания 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BF5FF"/>
                    </a:solidFill>
                  </a:tcPr>
                </a:tc>
                <a:tc>
                  <a:txBody>
                    <a:bodyPr/>
                    <a:lstStyle/>
                    <a:p>
                      <a:pPr marL="0" marR="0" lvl="0" indent="0" algn="l" defTabSz="914400" rtl="0" eaLnBrk="1" fontAlgn="base" latinLnBrk="0" hangingPunct="1">
                        <a:lnSpc>
                          <a:spcPct val="85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a:t>
                      </a:r>
                      <a:endParaRPr kumimoji="0" lang="ru-RU" sz="1600" b="0" i="0" u="none" strike="noStrike" cap="none" normalizeH="0" baseline="0" dirty="0" smtClean="0">
                        <a:ln>
                          <a:noFill/>
                        </a:ln>
                        <a:solidFill>
                          <a:schemeClr val="tx1"/>
                        </a:solidFill>
                        <a:effectLst/>
                        <a:latin typeface="Arial" charset="0"/>
                      </a:endParaRPr>
                    </a:p>
                  </a:txBody>
                  <a:tcPr marL="72000" marR="18000" marT="72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BF5FF"/>
                    </a:solidFill>
                  </a:tcPr>
                </a:tc>
                <a:tc>
                  <a:txBody>
                    <a:bodyPr/>
                    <a:lstStyle/>
                    <a:p>
                      <a:pPr marL="0" marR="0" lvl="0" indent="0" algn="l" defTabSz="914400" rtl="0" eaLnBrk="1" fontAlgn="base" latinLnBrk="0" hangingPunct="1">
                        <a:lnSpc>
                          <a:spcPct val="85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71,8</a:t>
                      </a:r>
                      <a:endParaRPr kumimoji="0" lang="ru-RU" sz="1600" b="0" i="0" u="none" strike="noStrike" cap="none" normalizeH="0" baseline="0" dirty="0" smtClean="0">
                        <a:ln>
                          <a:noFill/>
                        </a:ln>
                        <a:solidFill>
                          <a:schemeClr val="tx1"/>
                        </a:solidFill>
                        <a:effectLst/>
                        <a:latin typeface="Arial" charset="0"/>
                      </a:endParaRPr>
                    </a:p>
                  </a:txBody>
                  <a:tcPr marL="72000" marR="18000" marT="72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BF5FF"/>
                    </a:solidFill>
                  </a:tcPr>
                </a:tc>
              </a:tr>
              <a:tr h="512763">
                <a:tc>
                  <a:txBody>
                    <a:bodyPr/>
                    <a:lstStyle/>
                    <a:p>
                      <a:pPr marL="0" marR="0" lvl="0" indent="0" algn="l" defTabSz="914400" rtl="0" eaLnBrk="1" fontAlgn="base" latinLnBrk="0" hangingPunct="1">
                        <a:lnSpc>
                          <a:spcPct val="85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Arial" pitchFamily="34" charset="0"/>
                        </a:rPr>
                        <a:t>Компания 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BF5FF"/>
                    </a:solidFill>
                  </a:tcPr>
                </a:tc>
                <a:tc>
                  <a:txBody>
                    <a:bodyPr/>
                    <a:lstStyle/>
                    <a:p>
                      <a:pPr marL="0" marR="0" lvl="0" indent="0" algn="l" defTabSz="914400" rtl="0" eaLnBrk="1" fontAlgn="base" latinLnBrk="0" hangingPunct="1">
                        <a:lnSpc>
                          <a:spcPct val="85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25,4</a:t>
                      </a:r>
                      <a:endParaRPr kumimoji="0" lang="ru-RU" sz="1600" b="0" i="0" u="none" strike="noStrike" cap="none" normalizeH="0" baseline="0" dirty="0" smtClean="0">
                        <a:ln>
                          <a:noFill/>
                        </a:ln>
                        <a:solidFill>
                          <a:schemeClr val="tx1"/>
                        </a:solidFill>
                        <a:effectLst/>
                        <a:latin typeface="Arial" charset="0"/>
                      </a:endParaRPr>
                    </a:p>
                  </a:txBody>
                  <a:tcPr marL="72000" marR="18000" marT="72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BF5FF"/>
                    </a:solidFill>
                  </a:tcPr>
                </a:tc>
                <a:tc>
                  <a:txBody>
                    <a:bodyPr/>
                    <a:lstStyle/>
                    <a:p>
                      <a:pPr marL="0" marR="0" lvl="0" indent="0" algn="l" defTabSz="914400" rtl="0" eaLnBrk="1" fontAlgn="base" latinLnBrk="0" hangingPunct="1">
                        <a:lnSpc>
                          <a:spcPct val="85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16,7</a:t>
                      </a:r>
                      <a:endParaRPr kumimoji="0" lang="ru-RU" sz="1600" b="0" i="0" u="none" strike="noStrike" cap="none" normalizeH="0" baseline="0" dirty="0" smtClean="0">
                        <a:ln>
                          <a:noFill/>
                        </a:ln>
                        <a:solidFill>
                          <a:schemeClr val="tx1"/>
                        </a:solidFill>
                        <a:effectLst/>
                        <a:latin typeface="Arial" charset="0"/>
                      </a:endParaRPr>
                    </a:p>
                  </a:txBody>
                  <a:tcPr marL="72000" marR="18000" marT="72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BF5FF"/>
                    </a:solidFill>
                  </a:tcPr>
                </a:tc>
              </a:tr>
              <a:tr h="430213">
                <a:tc>
                  <a:txBody>
                    <a:bodyPr/>
                    <a:lstStyle/>
                    <a:p>
                      <a:pPr marL="0" marR="0" lvl="0" indent="0" algn="l" defTabSz="914400" rtl="0" eaLnBrk="1" fontAlgn="base" latinLnBrk="0" hangingPunct="1">
                        <a:lnSpc>
                          <a:spcPct val="85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Arial" pitchFamily="34" charset="0"/>
                        </a:rPr>
                        <a:t>Компания 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BF5FF"/>
                    </a:solidFill>
                  </a:tcPr>
                </a:tc>
                <a:tc>
                  <a:txBody>
                    <a:bodyPr/>
                    <a:lstStyle/>
                    <a:p>
                      <a:pPr marL="0" marR="0" lvl="0" indent="0" algn="l" defTabSz="914400" rtl="0" eaLnBrk="1" fontAlgn="base" latinLnBrk="0" hangingPunct="1">
                        <a:lnSpc>
                          <a:spcPct val="85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30,8</a:t>
                      </a:r>
                      <a:endParaRPr kumimoji="0" lang="ru-RU" sz="1600" b="0" i="0" u="none" strike="noStrike" cap="none" normalizeH="0" baseline="0" dirty="0" smtClean="0">
                        <a:ln>
                          <a:noFill/>
                        </a:ln>
                        <a:solidFill>
                          <a:schemeClr val="tx1"/>
                        </a:solidFill>
                        <a:effectLst/>
                        <a:latin typeface="Arial" charset="0"/>
                      </a:endParaRPr>
                    </a:p>
                  </a:txBody>
                  <a:tcPr marL="72000" marR="18000" marT="72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BF5FF"/>
                    </a:solidFill>
                  </a:tcPr>
                </a:tc>
                <a:tc>
                  <a:txBody>
                    <a:bodyPr/>
                    <a:lstStyle/>
                    <a:p>
                      <a:pPr marL="0" marR="0" lvl="0" indent="0" algn="l" defTabSz="914400" rtl="0" eaLnBrk="1" fontAlgn="base" latinLnBrk="0" hangingPunct="1">
                        <a:lnSpc>
                          <a:spcPct val="85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charset="0"/>
                        </a:rPr>
                        <a:t>22,3</a:t>
                      </a:r>
                      <a:endParaRPr kumimoji="0" lang="ru-RU" sz="1600" b="0" i="0" u="none" strike="noStrike" cap="none" normalizeH="0" baseline="0" dirty="0" smtClean="0">
                        <a:ln>
                          <a:noFill/>
                        </a:ln>
                        <a:solidFill>
                          <a:schemeClr val="tx1"/>
                        </a:solidFill>
                        <a:effectLst/>
                        <a:latin typeface="Arial" charset="0"/>
                      </a:endParaRPr>
                    </a:p>
                  </a:txBody>
                  <a:tcPr marL="72000" marR="18000" marT="72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BF5FF"/>
                    </a:solidFill>
                  </a:tcPr>
                </a:tc>
              </a:tr>
              <a:tr h="722313">
                <a:tc>
                  <a:txBody>
                    <a:bodyPr/>
                    <a:lstStyle/>
                    <a:p>
                      <a:pPr marL="0" marR="0" lvl="0" indent="0" algn="l" defTabSz="914400" rtl="0" eaLnBrk="1" fontAlgn="base" latinLnBrk="0" hangingPunct="1">
                        <a:lnSpc>
                          <a:spcPct val="8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Arial" pitchFamily="34" charset="0"/>
                        </a:rPr>
                        <a:t>Средняя по группе предприятий</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FF"/>
                    </a:solidFill>
                  </a:tcPr>
                </a:tc>
                <a:tc>
                  <a:txBody>
                    <a:bodyPr/>
                    <a:lstStyle/>
                    <a:p>
                      <a:pPr marL="0" marR="0" lvl="0" indent="0" algn="l" defTabSz="914400" rtl="0" eaLnBrk="1" fontAlgn="base" latinLnBrk="0" hangingPunct="1">
                        <a:lnSpc>
                          <a:spcPct val="85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14,8</a:t>
                      </a:r>
                      <a:endParaRPr kumimoji="0" lang="ru-RU" sz="2000" b="0" i="0" u="none" strike="noStrike" cap="none" normalizeH="0" baseline="0" dirty="0" smtClean="0">
                        <a:ln>
                          <a:noFill/>
                        </a:ln>
                        <a:solidFill>
                          <a:schemeClr val="tx1"/>
                        </a:solidFill>
                        <a:effectLst/>
                        <a:latin typeface="Arial" charset="0"/>
                      </a:endParaRPr>
                    </a:p>
                  </a:txBody>
                  <a:tcPr marL="72000" marR="18000" marT="18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FF"/>
                    </a:solidFill>
                  </a:tcPr>
                </a:tc>
                <a:tc>
                  <a:txBody>
                    <a:bodyPr/>
                    <a:lstStyle/>
                    <a:p>
                      <a:pPr marL="0" marR="0" lvl="0" indent="0" algn="l" defTabSz="914400" rtl="0" eaLnBrk="1" fontAlgn="base" latinLnBrk="0" hangingPunct="1">
                        <a:lnSpc>
                          <a:spcPct val="85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charset="0"/>
                        </a:rPr>
                        <a:t>18,8</a:t>
                      </a:r>
                      <a:endParaRPr kumimoji="0" lang="ru-RU" sz="2000" b="0" i="0" u="none" strike="noStrike" cap="none" normalizeH="0" baseline="0" dirty="0" smtClean="0">
                        <a:ln>
                          <a:noFill/>
                        </a:ln>
                        <a:solidFill>
                          <a:schemeClr val="tx1"/>
                        </a:solidFill>
                        <a:effectLst/>
                        <a:latin typeface="Arial" charset="0"/>
                      </a:endParaRPr>
                    </a:p>
                  </a:txBody>
                  <a:tcPr marL="72000" marR="18000" marT="18000" marB="1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FF"/>
                    </a:solidFill>
                  </a:tcPr>
                </a:tc>
              </a:tr>
            </a:tbl>
          </a:graphicData>
        </a:graphic>
      </p:graphicFrame>
      <p:sp>
        <p:nvSpPr>
          <p:cNvPr id="4" name="TextBox 3"/>
          <p:cNvSpPr txBox="1"/>
          <p:nvPr/>
        </p:nvSpPr>
        <p:spPr>
          <a:xfrm>
            <a:off x="179512" y="6381328"/>
            <a:ext cx="7632848" cy="307777"/>
          </a:xfrm>
          <a:prstGeom prst="rect">
            <a:avLst/>
          </a:prstGeom>
          <a:noFill/>
        </p:spPr>
        <p:txBody>
          <a:bodyPr wrap="square" rtlCol="0">
            <a:spAutoFit/>
          </a:bodyPr>
          <a:lstStyle/>
          <a:p>
            <a:r>
              <a:rPr lang="ru-RU" sz="1400" dirty="0" smtClean="0"/>
              <a:t>Материалы Комитета РСПП по бюджетной и налоговой политике</a:t>
            </a:r>
            <a:endParaRPr lang="ru-RU" sz="1400" dirty="0"/>
          </a:p>
        </p:txBody>
      </p:sp>
      <p:sp>
        <p:nvSpPr>
          <p:cNvPr id="5" name="TextBox 1"/>
          <p:cNvSpPr txBox="1">
            <a:spLocks noChangeArrowheads="1"/>
          </p:cNvSpPr>
          <p:nvPr/>
        </p:nvSpPr>
        <p:spPr bwMode="auto">
          <a:xfrm>
            <a:off x="216024" y="406405"/>
            <a:ext cx="5940152" cy="646331"/>
          </a:xfrm>
          <a:prstGeom prst="rect">
            <a:avLst/>
          </a:prstGeom>
          <a:solidFill>
            <a:schemeClr val="accent1"/>
          </a:solidFill>
          <a:ln w="9525">
            <a:noFill/>
            <a:miter lim="800000"/>
            <a:headEnd/>
            <a:tailEnd/>
          </a:ln>
        </p:spPr>
        <p:txBody>
          <a:bodyPr wrap="square">
            <a:spAutoFit/>
          </a:bodyPr>
          <a:lstStyle/>
          <a:p>
            <a:pPr algn="ctr"/>
            <a:r>
              <a:rPr lang="ru-RU" b="1" dirty="0" smtClean="0">
                <a:latin typeface="Calibri" pitchFamily="34" charset="0"/>
              </a:rPr>
              <a:t>Налоговая нагрузка металлургических комбинатов за 1 полугодие 2010 года</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1196752"/>
            <a:ext cx="3707904" cy="646331"/>
          </a:xfrm>
          <a:prstGeom prst="rect">
            <a:avLst/>
          </a:prstGeom>
          <a:noFill/>
        </p:spPr>
        <p:txBody>
          <a:bodyPr wrap="square" rtlCol="0">
            <a:spAutoFit/>
          </a:bodyPr>
          <a:lstStyle/>
          <a:p>
            <a:pPr algn="ctr"/>
            <a:r>
              <a:rPr lang="ru-RU" dirty="0" smtClean="0"/>
              <a:t>Нефтегазовый  и энергетический сектор</a:t>
            </a:r>
            <a:endParaRPr lang="ru-RU" dirty="0"/>
          </a:p>
        </p:txBody>
      </p:sp>
      <p:graphicFrame>
        <p:nvGraphicFramePr>
          <p:cNvPr id="5" name="Таблица 4"/>
          <p:cNvGraphicFramePr>
            <a:graphicFrameLocks noGrp="1"/>
          </p:cNvGraphicFramePr>
          <p:nvPr>
            <p:extLst>
              <p:ext uri="{D42A27DB-BD31-4B8C-83A1-F6EECF244321}">
                <p14:modId xmlns:p14="http://schemas.microsoft.com/office/powerpoint/2010/main" val="3663476193"/>
              </p:ext>
            </p:extLst>
          </p:nvPr>
        </p:nvGraphicFramePr>
        <p:xfrm>
          <a:off x="251520" y="1924040"/>
          <a:ext cx="3419872" cy="2225040"/>
        </p:xfrm>
        <a:graphic>
          <a:graphicData uri="http://schemas.openxmlformats.org/drawingml/2006/table">
            <a:tbl>
              <a:tblPr firstRow="1" bandRow="1">
                <a:tableStyleId>{5C22544A-7EE6-4342-B048-85BDC9FD1C3A}</a:tableStyleId>
              </a:tblPr>
              <a:tblGrid>
                <a:gridCol w="1592013"/>
                <a:gridCol w="1061344"/>
                <a:gridCol w="766515"/>
              </a:tblGrid>
              <a:tr h="370840">
                <a:tc>
                  <a:txBody>
                    <a:bodyPr/>
                    <a:lstStyle/>
                    <a:p>
                      <a:endParaRPr lang="ru-RU" dirty="0"/>
                    </a:p>
                  </a:txBody>
                  <a:tcPr/>
                </a:tc>
                <a:tc>
                  <a:txBody>
                    <a:bodyPr/>
                    <a:lstStyle/>
                    <a:p>
                      <a:r>
                        <a:rPr lang="ru-RU" dirty="0" smtClean="0"/>
                        <a:t>2009</a:t>
                      </a:r>
                      <a:endParaRPr lang="ru-RU" dirty="0"/>
                    </a:p>
                  </a:txBody>
                  <a:tcPr/>
                </a:tc>
                <a:tc>
                  <a:txBody>
                    <a:bodyPr/>
                    <a:lstStyle/>
                    <a:p>
                      <a:r>
                        <a:rPr lang="ru-RU" dirty="0" smtClean="0"/>
                        <a:t>2010</a:t>
                      </a:r>
                      <a:endParaRPr lang="ru-RU" dirty="0"/>
                    </a:p>
                  </a:txBody>
                  <a:tcPr/>
                </a:tc>
              </a:tr>
              <a:tr h="370840">
                <a:tc>
                  <a:txBody>
                    <a:bodyPr/>
                    <a:lstStyle/>
                    <a:p>
                      <a:r>
                        <a:rPr lang="ru-RU" dirty="0" smtClean="0"/>
                        <a:t>Компания 1</a:t>
                      </a:r>
                      <a:endParaRPr lang="ru-RU" dirty="0"/>
                    </a:p>
                  </a:txBody>
                  <a:tcPr/>
                </a:tc>
                <a:tc>
                  <a:txBody>
                    <a:bodyPr/>
                    <a:lstStyle/>
                    <a:p>
                      <a:r>
                        <a:rPr lang="ru-RU" dirty="0" smtClean="0"/>
                        <a:t>3</a:t>
                      </a:r>
                      <a:endParaRPr lang="ru-RU" dirty="0"/>
                    </a:p>
                  </a:txBody>
                  <a:tcPr/>
                </a:tc>
                <a:tc>
                  <a:txBody>
                    <a:bodyPr/>
                    <a:lstStyle/>
                    <a:p>
                      <a:r>
                        <a:rPr lang="ru-RU" dirty="0" smtClean="0"/>
                        <a:t>5</a:t>
                      </a:r>
                      <a:endParaRPr lang="ru-RU" dirty="0"/>
                    </a:p>
                  </a:txBody>
                  <a:tcPr/>
                </a:tc>
              </a:tr>
              <a:tr h="370840">
                <a:tc>
                  <a:txBody>
                    <a:bodyPr/>
                    <a:lstStyle/>
                    <a:p>
                      <a:r>
                        <a:rPr lang="ru-RU" dirty="0" smtClean="0"/>
                        <a:t>Компания 2</a:t>
                      </a:r>
                      <a:endParaRPr lang="ru-RU" dirty="0"/>
                    </a:p>
                  </a:txBody>
                  <a:tcPr/>
                </a:tc>
                <a:tc>
                  <a:txBody>
                    <a:bodyPr/>
                    <a:lstStyle/>
                    <a:p>
                      <a:r>
                        <a:rPr lang="ru-RU" dirty="0" smtClean="0"/>
                        <a:t>3,5</a:t>
                      </a:r>
                      <a:endParaRPr lang="ru-RU" dirty="0"/>
                    </a:p>
                  </a:txBody>
                  <a:tcPr/>
                </a:tc>
                <a:tc>
                  <a:txBody>
                    <a:bodyPr/>
                    <a:lstStyle/>
                    <a:p>
                      <a:r>
                        <a:rPr lang="ru-RU" dirty="0" smtClean="0"/>
                        <a:t>4,2</a:t>
                      </a:r>
                      <a:endParaRPr lang="ru-RU" dirty="0"/>
                    </a:p>
                  </a:txBody>
                  <a:tcPr/>
                </a:tc>
              </a:tr>
              <a:tr h="370840">
                <a:tc>
                  <a:txBody>
                    <a:bodyPr/>
                    <a:lstStyle/>
                    <a:p>
                      <a:r>
                        <a:rPr lang="ru-RU" dirty="0" smtClean="0"/>
                        <a:t>Компания 3</a:t>
                      </a:r>
                      <a:endParaRPr lang="ru-RU" dirty="0"/>
                    </a:p>
                  </a:txBody>
                  <a:tcPr/>
                </a:tc>
                <a:tc>
                  <a:txBody>
                    <a:bodyPr/>
                    <a:lstStyle/>
                    <a:p>
                      <a:r>
                        <a:rPr lang="ru-RU" dirty="0" smtClean="0"/>
                        <a:t>20,6</a:t>
                      </a:r>
                      <a:endParaRPr lang="ru-RU" dirty="0"/>
                    </a:p>
                  </a:txBody>
                  <a:tcPr/>
                </a:tc>
                <a:tc>
                  <a:txBody>
                    <a:bodyPr/>
                    <a:lstStyle/>
                    <a:p>
                      <a:r>
                        <a:rPr lang="ru-RU" dirty="0" smtClean="0"/>
                        <a:t>22,5</a:t>
                      </a:r>
                      <a:endParaRPr lang="ru-RU" dirty="0"/>
                    </a:p>
                  </a:txBody>
                  <a:tcPr/>
                </a:tc>
              </a:tr>
              <a:tr h="370840">
                <a:tc>
                  <a:txBody>
                    <a:bodyPr/>
                    <a:lstStyle/>
                    <a:p>
                      <a:r>
                        <a:rPr lang="ru-RU" dirty="0" smtClean="0"/>
                        <a:t>Компания 4</a:t>
                      </a:r>
                      <a:endParaRPr lang="ru-RU" dirty="0"/>
                    </a:p>
                  </a:txBody>
                  <a:tcPr/>
                </a:tc>
                <a:tc>
                  <a:txBody>
                    <a:bodyPr/>
                    <a:lstStyle/>
                    <a:p>
                      <a:r>
                        <a:rPr lang="ru-RU" dirty="0" smtClean="0"/>
                        <a:t>2,7</a:t>
                      </a:r>
                      <a:endParaRPr lang="ru-RU" dirty="0"/>
                    </a:p>
                  </a:txBody>
                  <a:tcPr/>
                </a:tc>
                <a:tc>
                  <a:txBody>
                    <a:bodyPr/>
                    <a:lstStyle/>
                    <a:p>
                      <a:r>
                        <a:rPr lang="ru-RU" dirty="0" smtClean="0"/>
                        <a:t>3,1</a:t>
                      </a:r>
                    </a:p>
                  </a:txBody>
                  <a:tcPr/>
                </a:tc>
              </a:tr>
              <a:tr h="370840">
                <a:tc>
                  <a:txBody>
                    <a:bodyPr/>
                    <a:lstStyle/>
                    <a:p>
                      <a:r>
                        <a:rPr lang="ru-RU" dirty="0" smtClean="0"/>
                        <a:t>Компания 5</a:t>
                      </a:r>
                      <a:endParaRPr lang="ru-RU" dirty="0"/>
                    </a:p>
                  </a:txBody>
                  <a:tcPr/>
                </a:tc>
                <a:tc>
                  <a:txBody>
                    <a:bodyPr/>
                    <a:lstStyle/>
                    <a:p>
                      <a:r>
                        <a:rPr lang="ru-RU" dirty="0" smtClean="0"/>
                        <a:t>6,4</a:t>
                      </a:r>
                    </a:p>
                  </a:txBody>
                  <a:tcPr/>
                </a:tc>
                <a:tc>
                  <a:txBody>
                    <a:bodyPr/>
                    <a:lstStyle/>
                    <a:p>
                      <a:r>
                        <a:rPr lang="ru-RU" dirty="0" smtClean="0"/>
                        <a:t>4,4</a:t>
                      </a:r>
                      <a:endParaRPr lang="ru-RU" dirty="0"/>
                    </a:p>
                  </a:txBody>
                  <a:tcPr/>
                </a:tc>
              </a:tr>
            </a:tbl>
          </a:graphicData>
        </a:graphic>
      </p:graphicFrame>
      <p:graphicFrame>
        <p:nvGraphicFramePr>
          <p:cNvPr id="6" name="Таблица 5"/>
          <p:cNvGraphicFramePr>
            <a:graphicFrameLocks noGrp="1"/>
          </p:cNvGraphicFramePr>
          <p:nvPr>
            <p:extLst>
              <p:ext uri="{D42A27DB-BD31-4B8C-83A1-F6EECF244321}">
                <p14:modId xmlns:p14="http://schemas.microsoft.com/office/powerpoint/2010/main" val="3657190721"/>
              </p:ext>
            </p:extLst>
          </p:nvPr>
        </p:nvGraphicFramePr>
        <p:xfrm>
          <a:off x="4716016" y="1924040"/>
          <a:ext cx="3497043" cy="2225040"/>
        </p:xfrm>
        <a:graphic>
          <a:graphicData uri="http://schemas.openxmlformats.org/drawingml/2006/table">
            <a:tbl>
              <a:tblPr firstRow="1" bandRow="1">
                <a:tableStyleId>{5C22544A-7EE6-4342-B048-85BDC9FD1C3A}</a:tableStyleId>
              </a:tblPr>
              <a:tblGrid>
                <a:gridCol w="1627938"/>
                <a:gridCol w="1085293"/>
                <a:gridCol w="783812"/>
              </a:tblGrid>
              <a:tr h="370840">
                <a:tc>
                  <a:txBody>
                    <a:bodyPr/>
                    <a:lstStyle/>
                    <a:p>
                      <a:endParaRPr lang="ru-RU" dirty="0"/>
                    </a:p>
                  </a:txBody>
                  <a:tcPr/>
                </a:tc>
                <a:tc>
                  <a:txBody>
                    <a:bodyPr/>
                    <a:lstStyle/>
                    <a:p>
                      <a:r>
                        <a:rPr lang="ru-RU" dirty="0" smtClean="0"/>
                        <a:t>2009</a:t>
                      </a:r>
                      <a:endParaRPr lang="ru-RU" dirty="0"/>
                    </a:p>
                  </a:txBody>
                  <a:tcPr/>
                </a:tc>
                <a:tc>
                  <a:txBody>
                    <a:bodyPr/>
                    <a:lstStyle/>
                    <a:p>
                      <a:r>
                        <a:rPr lang="ru-RU" dirty="0" smtClean="0"/>
                        <a:t>2010</a:t>
                      </a:r>
                      <a:endParaRPr lang="ru-RU" dirty="0"/>
                    </a:p>
                  </a:txBody>
                  <a:tcPr/>
                </a:tc>
              </a:tr>
              <a:tr h="370840">
                <a:tc>
                  <a:txBody>
                    <a:bodyPr/>
                    <a:lstStyle/>
                    <a:p>
                      <a:r>
                        <a:rPr lang="ru-RU" dirty="0" smtClean="0"/>
                        <a:t>Компания 1</a:t>
                      </a:r>
                      <a:endParaRPr lang="ru-RU" dirty="0"/>
                    </a:p>
                  </a:txBody>
                  <a:tcPr/>
                </a:tc>
                <a:tc>
                  <a:txBody>
                    <a:bodyPr/>
                    <a:lstStyle/>
                    <a:p>
                      <a:r>
                        <a:rPr lang="ru-RU" dirty="0" smtClean="0"/>
                        <a:t>6,01</a:t>
                      </a:r>
                      <a:endParaRPr lang="ru-RU" dirty="0"/>
                    </a:p>
                  </a:txBody>
                  <a:tcPr/>
                </a:tc>
                <a:tc>
                  <a:txBody>
                    <a:bodyPr/>
                    <a:lstStyle/>
                    <a:p>
                      <a:r>
                        <a:rPr lang="ru-RU" dirty="0" smtClean="0"/>
                        <a:t>6,26</a:t>
                      </a:r>
                      <a:endParaRPr lang="ru-RU" dirty="0"/>
                    </a:p>
                  </a:txBody>
                  <a:tcPr/>
                </a:tc>
              </a:tr>
              <a:tr h="370840">
                <a:tc>
                  <a:txBody>
                    <a:bodyPr/>
                    <a:lstStyle/>
                    <a:p>
                      <a:r>
                        <a:rPr lang="ru-RU" dirty="0" smtClean="0"/>
                        <a:t>Компания 2</a:t>
                      </a:r>
                      <a:endParaRPr lang="ru-RU" dirty="0"/>
                    </a:p>
                  </a:txBody>
                  <a:tcPr/>
                </a:tc>
                <a:tc>
                  <a:txBody>
                    <a:bodyPr/>
                    <a:lstStyle/>
                    <a:p>
                      <a:r>
                        <a:rPr lang="ru-RU" dirty="0" smtClean="0"/>
                        <a:t>13</a:t>
                      </a:r>
                      <a:endParaRPr lang="ru-RU" dirty="0"/>
                    </a:p>
                  </a:txBody>
                  <a:tcPr/>
                </a:tc>
                <a:tc>
                  <a:txBody>
                    <a:bodyPr/>
                    <a:lstStyle/>
                    <a:p>
                      <a:r>
                        <a:rPr lang="ru-RU" dirty="0" smtClean="0"/>
                        <a:t>15,7</a:t>
                      </a:r>
                      <a:endParaRPr lang="ru-RU" dirty="0"/>
                    </a:p>
                  </a:txBody>
                  <a:tcPr/>
                </a:tc>
              </a:tr>
              <a:tr h="370840">
                <a:tc>
                  <a:txBody>
                    <a:bodyPr/>
                    <a:lstStyle/>
                    <a:p>
                      <a:r>
                        <a:rPr lang="ru-RU" dirty="0" smtClean="0"/>
                        <a:t>Компания 3</a:t>
                      </a:r>
                      <a:endParaRPr lang="ru-RU" dirty="0"/>
                    </a:p>
                  </a:txBody>
                  <a:tcPr/>
                </a:tc>
                <a:tc>
                  <a:txBody>
                    <a:bodyPr/>
                    <a:lstStyle/>
                    <a:p>
                      <a:r>
                        <a:rPr lang="ru-RU" dirty="0" smtClean="0"/>
                        <a:t>12,6</a:t>
                      </a:r>
                      <a:endParaRPr lang="ru-RU" dirty="0"/>
                    </a:p>
                  </a:txBody>
                  <a:tcPr/>
                </a:tc>
                <a:tc>
                  <a:txBody>
                    <a:bodyPr/>
                    <a:lstStyle/>
                    <a:p>
                      <a:r>
                        <a:rPr lang="ru-RU" dirty="0" smtClean="0"/>
                        <a:t>20,8</a:t>
                      </a:r>
                      <a:endParaRPr lang="ru-RU" dirty="0"/>
                    </a:p>
                  </a:txBody>
                  <a:tcPr/>
                </a:tc>
              </a:tr>
              <a:tr h="370840">
                <a:tc>
                  <a:txBody>
                    <a:bodyPr/>
                    <a:lstStyle/>
                    <a:p>
                      <a:r>
                        <a:rPr lang="ru-RU" dirty="0" smtClean="0"/>
                        <a:t>Компания 4</a:t>
                      </a:r>
                      <a:endParaRPr lang="ru-RU" dirty="0"/>
                    </a:p>
                  </a:txBody>
                  <a:tcPr/>
                </a:tc>
                <a:tc>
                  <a:txBody>
                    <a:bodyPr/>
                    <a:lstStyle/>
                    <a:p>
                      <a:r>
                        <a:rPr lang="ru-RU" dirty="0" smtClean="0"/>
                        <a:t>12,7</a:t>
                      </a:r>
                    </a:p>
                  </a:txBody>
                  <a:tcPr/>
                </a:tc>
                <a:tc>
                  <a:txBody>
                    <a:bodyPr/>
                    <a:lstStyle/>
                    <a:p>
                      <a:r>
                        <a:rPr lang="ru-RU" dirty="0" smtClean="0"/>
                        <a:t>10,5</a:t>
                      </a:r>
                      <a:endParaRPr lang="ru-RU" dirty="0"/>
                    </a:p>
                  </a:txBody>
                  <a:tcPr/>
                </a:tc>
              </a:tr>
              <a:tr h="370840">
                <a:tc>
                  <a:txBody>
                    <a:bodyPr/>
                    <a:lstStyle/>
                    <a:p>
                      <a:r>
                        <a:rPr lang="ru-RU" dirty="0" smtClean="0"/>
                        <a:t>Компания 5</a:t>
                      </a:r>
                      <a:endParaRPr lang="ru-RU" dirty="0"/>
                    </a:p>
                  </a:txBody>
                  <a:tcPr/>
                </a:tc>
                <a:tc>
                  <a:txBody>
                    <a:bodyPr/>
                    <a:lstStyle/>
                    <a:p>
                      <a:r>
                        <a:rPr lang="ru-RU" dirty="0" smtClean="0"/>
                        <a:t>11,2</a:t>
                      </a:r>
                    </a:p>
                  </a:txBody>
                  <a:tcPr/>
                </a:tc>
                <a:tc>
                  <a:txBody>
                    <a:bodyPr/>
                    <a:lstStyle/>
                    <a:p>
                      <a:r>
                        <a:rPr lang="ru-RU" dirty="0" smtClean="0"/>
                        <a:t>8,2</a:t>
                      </a:r>
                      <a:endParaRPr lang="ru-RU" dirty="0"/>
                    </a:p>
                  </a:txBody>
                  <a:tcPr/>
                </a:tc>
              </a:tr>
            </a:tbl>
          </a:graphicData>
        </a:graphic>
      </p:graphicFrame>
      <p:sp>
        <p:nvSpPr>
          <p:cNvPr id="7" name="TextBox 6"/>
          <p:cNvSpPr txBox="1"/>
          <p:nvPr/>
        </p:nvSpPr>
        <p:spPr>
          <a:xfrm>
            <a:off x="4932040" y="1331476"/>
            <a:ext cx="3024336" cy="369332"/>
          </a:xfrm>
          <a:prstGeom prst="rect">
            <a:avLst/>
          </a:prstGeom>
          <a:noFill/>
        </p:spPr>
        <p:txBody>
          <a:bodyPr wrap="square" rtlCol="0">
            <a:spAutoFit/>
          </a:bodyPr>
          <a:lstStyle/>
          <a:p>
            <a:pPr algn="ctr"/>
            <a:r>
              <a:rPr lang="ru-RU" dirty="0" smtClean="0"/>
              <a:t>Машиностроение</a:t>
            </a:r>
            <a:endParaRPr lang="ru-RU" dirty="0"/>
          </a:p>
        </p:txBody>
      </p:sp>
      <p:graphicFrame>
        <p:nvGraphicFramePr>
          <p:cNvPr id="8" name="Таблица 7"/>
          <p:cNvGraphicFramePr>
            <a:graphicFrameLocks noGrp="1"/>
          </p:cNvGraphicFramePr>
          <p:nvPr>
            <p:extLst>
              <p:ext uri="{D42A27DB-BD31-4B8C-83A1-F6EECF244321}">
                <p14:modId xmlns:p14="http://schemas.microsoft.com/office/powerpoint/2010/main" val="497333280"/>
              </p:ext>
            </p:extLst>
          </p:nvPr>
        </p:nvGraphicFramePr>
        <p:xfrm>
          <a:off x="251520" y="4841840"/>
          <a:ext cx="3384376" cy="1107440"/>
        </p:xfrm>
        <a:graphic>
          <a:graphicData uri="http://schemas.openxmlformats.org/drawingml/2006/table">
            <a:tbl>
              <a:tblPr firstRow="1" bandRow="1">
                <a:tableStyleId>{5C22544A-7EE6-4342-B048-85BDC9FD1C3A}</a:tableStyleId>
              </a:tblPr>
              <a:tblGrid>
                <a:gridCol w="1575490"/>
                <a:gridCol w="1050327"/>
                <a:gridCol w="758559"/>
              </a:tblGrid>
              <a:tr h="298832">
                <a:tc>
                  <a:txBody>
                    <a:bodyPr/>
                    <a:lstStyle/>
                    <a:p>
                      <a:endParaRPr lang="ru-RU" dirty="0"/>
                    </a:p>
                  </a:txBody>
                  <a:tcPr/>
                </a:tc>
                <a:tc>
                  <a:txBody>
                    <a:bodyPr/>
                    <a:lstStyle/>
                    <a:p>
                      <a:r>
                        <a:rPr lang="ru-RU" dirty="0" smtClean="0"/>
                        <a:t>2009</a:t>
                      </a:r>
                      <a:endParaRPr lang="ru-RU" dirty="0"/>
                    </a:p>
                  </a:txBody>
                  <a:tcPr/>
                </a:tc>
                <a:tc>
                  <a:txBody>
                    <a:bodyPr/>
                    <a:lstStyle/>
                    <a:p>
                      <a:r>
                        <a:rPr lang="ru-RU" dirty="0" smtClean="0"/>
                        <a:t>2010</a:t>
                      </a:r>
                      <a:endParaRPr lang="ru-RU" dirty="0"/>
                    </a:p>
                  </a:txBody>
                  <a:tcPr/>
                </a:tc>
              </a:tr>
              <a:tr h="370840">
                <a:tc>
                  <a:txBody>
                    <a:bodyPr/>
                    <a:lstStyle/>
                    <a:p>
                      <a:r>
                        <a:rPr lang="ru-RU" dirty="0" smtClean="0"/>
                        <a:t>Компания 1</a:t>
                      </a:r>
                      <a:endParaRPr lang="ru-RU" dirty="0"/>
                    </a:p>
                  </a:txBody>
                  <a:tcPr/>
                </a:tc>
                <a:tc>
                  <a:txBody>
                    <a:bodyPr/>
                    <a:lstStyle/>
                    <a:p>
                      <a:r>
                        <a:rPr lang="ru-RU" dirty="0" smtClean="0"/>
                        <a:t>12,5</a:t>
                      </a:r>
                      <a:endParaRPr lang="ru-RU" dirty="0"/>
                    </a:p>
                  </a:txBody>
                  <a:tcPr/>
                </a:tc>
                <a:tc>
                  <a:txBody>
                    <a:bodyPr/>
                    <a:lstStyle/>
                    <a:p>
                      <a:r>
                        <a:rPr lang="ru-RU" dirty="0" smtClean="0"/>
                        <a:t>14,4</a:t>
                      </a:r>
                      <a:endParaRPr lang="ru-RU" dirty="0"/>
                    </a:p>
                  </a:txBody>
                  <a:tcPr/>
                </a:tc>
              </a:tr>
              <a:tr h="370840">
                <a:tc>
                  <a:txBody>
                    <a:bodyPr/>
                    <a:lstStyle/>
                    <a:p>
                      <a:r>
                        <a:rPr lang="ru-RU" dirty="0" smtClean="0"/>
                        <a:t>Компания</a:t>
                      </a:r>
                      <a:r>
                        <a:rPr lang="ru-RU" baseline="0" dirty="0" smtClean="0"/>
                        <a:t> 2</a:t>
                      </a:r>
                      <a:endParaRPr lang="ru-RU" dirty="0"/>
                    </a:p>
                  </a:txBody>
                  <a:tcPr/>
                </a:tc>
                <a:tc>
                  <a:txBody>
                    <a:bodyPr/>
                    <a:lstStyle/>
                    <a:p>
                      <a:r>
                        <a:rPr lang="ru-RU" dirty="0" smtClean="0"/>
                        <a:t>11,8</a:t>
                      </a:r>
                      <a:endParaRPr lang="ru-RU" dirty="0"/>
                    </a:p>
                  </a:txBody>
                  <a:tcPr/>
                </a:tc>
                <a:tc>
                  <a:txBody>
                    <a:bodyPr/>
                    <a:lstStyle/>
                    <a:p>
                      <a:r>
                        <a:rPr lang="ru-RU" dirty="0" smtClean="0"/>
                        <a:t>12,9</a:t>
                      </a:r>
                    </a:p>
                  </a:txBody>
                  <a:tcPr/>
                </a:tc>
              </a:tr>
            </a:tbl>
          </a:graphicData>
        </a:graphic>
      </p:graphicFrame>
      <p:sp>
        <p:nvSpPr>
          <p:cNvPr id="9" name="TextBox 8"/>
          <p:cNvSpPr txBox="1"/>
          <p:nvPr/>
        </p:nvSpPr>
        <p:spPr>
          <a:xfrm>
            <a:off x="179512" y="4150821"/>
            <a:ext cx="3384376" cy="646331"/>
          </a:xfrm>
          <a:prstGeom prst="rect">
            <a:avLst/>
          </a:prstGeom>
          <a:noFill/>
        </p:spPr>
        <p:txBody>
          <a:bodyPr wrap="square" rtlCol="0">
            <a:spAutoFit/>
          </a:bodyPr>
          <a:lstStyle/>
          <a:p>
            <a:pPr algn="ctr"/>
            <a:r>
              <a:rPr lang="ru-RU" dirty="0" smtClean="0"/>
              <a:t>Сфера услуг, включая транспорт</a:t>
            </a:r>
            <a:endParaRPr lang="ru-RU" dirty="0"/>
          </a:p>
        </p:txBody>
      </p:sp>
      <p:graphicFrame>
        <p:nvGraphicFramePr>
          <p:cNvPr id="10" name="Таблица 9"/>
          <p:cNvGraphicFramePr>
            <a:graphicFrameLocks noGrp="1"/>
          </p:cNvGraphicFramePr>
          <p:nvPr>
            <p:extLst>
              <p:ext uri="{D42A27DB-BD31-4B8C-83A1-F6EECF244321}">
                <p14:modId xmlns:p14="http://schemas.microsoft.com/office/powerpoint/2010/main" val="4210351313"/>
              </p:ext>
            </p:extLst>
          </p:nvPr>
        </p:nvGraphicFramePr>
        <p:xfrm>
          <a:off x="4788024" y="4836760"/>
          <a:ext cx="3456384" cy="1112520"/>
        </p:xfrm>
        <a:graphic>
          <a:graphicData uri="http://schemas.openxmlformats.org/drawingml/2006/table">
            <a:tbl>
              <a:tblPr firstRow="1" bandRow="1">
                <a:tableStyleId>{5C22544A-7EE6-4342-B048-85BDC9FD1C3A}</a:tableStyleId>
              </a:tblPr>
              <a:tblGrid>
                <a:gridCol w="1609010"/>
                <a:gridCol w="1072675"/>
                <a:gridCol w="774699"/>
              </a:tblGrid>
              <a:tr h="370840">
                <a:tc>
                  <a:txBody>
                    <a:bodyPr/>
                    <a:lstStyle/>
                    <a:p>
                      <a:endParaRPr lang="ru-RU" dirty="0"/>
                    </a:p>
                  </a:txBody>
                  <a:tcPr/>
                </a:tc>
                <a:tc>
                  <a:txBody>
                    <a:bodyPr/>
                    <a:lstStyle/>
                    <a:p>
                      <a:r>
                        <a:rPr lang="ru-RU" dirty="0" smtClean="0"/>
                        <a:t>2009</a:t>
                      </a:r>
                      <a:endParaRPr lang="ru-RU" dirty="0"/>
                    </a:p>
                  </a:txBody>
                  <a:tcPr/>
                </a:tc>
                <a:tc>
                  <a:txBody>
                    <a:bodyPr/>
                    <a:lstStyle/>
                    <a:p>
                      <a:r>
                        <a:rPr lang="ru-RU" dirty="0" smtClean="0"/>
                        <a:t>2010</a:t>
                      </a:r>
                      <a:endParaRPr lang="ru-RU" dirty="0"/>
                    </a:p>
                  </a:txBody>
                  <a:tcPr/>
                </a:tc>
              </a:tr>
              <a:tr h="370840">
                <a:tc>
                  <a:txBody>
                    <a:bodyPr/>
                    <a:lstStyle/>
                    <a:p>
                      <a:r>
                        <a:rPr lang="ru-RU" dirty="0" smtClean="0"/>
                        <a:t>Компания 1</a:t>
                      </a:r>
                      <a:endParaRPr lang="ru-RU" dirty="0"/>
                    </a:p>
                  </a:txBody>
                  <a:tcPr/>
                </a:tc>
                <a:tc>
                  <a:txBody>
                    <a:bodyPr/>
                    <a:lstStyle/>
                    <a:p>
                      <a:r>
                        <a:rPr lang="ru-RU" dirty="0" smtClean="0"/>
                        <a:t>3</a:t>
                      </a:r>
                      <a:endParaRPr lang="ru-RU" dirty="0"/>
                    </a:p>
                  </a:txBody>
                  <a:tcPr/>
                </a:tc>
                <a:tc>
                  <a:txBody>
                    <a:bodyPr/>
                    <a:lstStyle/>
                    <a:p>
                      <a:r>
                        <a:rPr lang="ru-RU" dirty="0" smtClean="0"/>
                        <a:t>4</a:t>
                      </a:r>
                      <a:endParaRPr lang="ru-RU"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Компания 2</a:t>
                      </a:r>
                    </a:p>
                  </a:txBody>
                  <a:tcPr/>
                </a:tc>
                <a:tc>
                  <a:txBody>
                    <a:bodyPr/>
                    <a:lstStyle/>
                    <a:p>
                      <a:r>
                        <a:rPr lang="ru-RU" dirty="0" smtClean="0"/>
                        <a:t>4</a:t>
                      </a:r>
                      <a:endParaRPr lang="ru-RU" dirty="0"/>
                    </a:p>
                  </a:txBody>
                  <a:tcPr/>
                </a:tc>
                <a:tc>
                  <a:txBody>
                    <a:bodyPr/>
                    <a:lstStyle/>
                    <a:p>
                      <a:r>
                        <a:rPr lang="ru-RU" dirty="0" smtClean="0"/>
                        <a:t>5</a:t>
                      </a:r>
                      <a:endParaRPr lang="ru-RU" dirty="0"/>
                    </a:p>
                  </a:txBody>
                  <a:tcPr/>
                </a:tc>
              </a:tr>
            </a:tbl>
          </a:graphicData>
        </a:graphic>
      </p:graphicFrame>
      <p:sp>
        <p:nvSpPr>
          <p:cNvPr id="11" name="TextBox 10"/>
          <p:cNvSpPr txBox="1"/>
          <p:nvPr/>
        </p:nvSpPr>
        <p:spPr>
          <a:xfrm>
            <a:off x="4788024" y="4150821"/>
            <a:ext cx="3456384" cy="646331"/>
          </a:xfrm>
          <a:prstGeom prst="rect">
            <a:avLst/>
          </a:prstGeom>
          <a:noFill/>
        </p:spPr>
        <p:txBody>
          <a:bodyPr wrap="square" rtlCol="0">
            <a:spAutoFit/>
          </a:bodyPr>
          <a:lstStyle/>
          <a:p>
            <a:pPr algn="ctr"/>
            <a:r>
              <a:rPr lang="ru-RU" dirty="0" smtClean="0"/>
              <a:t>Производство продуктов питания и табака</a:t>
            </a:r>
            <a:endParaRPr lang="ru-RU" dirty="0"/>
          </a:p>
        </p:txBody>
      </p:sp>
      <p:sp>
        <p:nvSpPr>
          <p:cNvPr id="12" name="TextBox 11"/>
          <p:cNvSpPr txBox="1">
            <a:spLocks noChangeArrowheads="1"/>
          </p:cNvSpPr>
          <p:nvPr/>
        </p:nvSpPr>
        <p:spPr bwMode="auto">
          <a:xfrm>
            <a:off x="216024" y="478413"/>
            <a:ext cx="5868144" cy="646331"/>
          </a:xfrm>
          <a:prstGeom prst="rect">
            <a:avLst/>
          </a:prstGeom>
          <a:solidFill>
            <a:schemeClr val="accent1"/>
          </a:solidFill>
          <a:ln w="9525">
            <a:noFill/>
            <a:miter lim="800000"/>
            <a:headEnd/>
            <a:tailEnd/>
          </a:ln>
        </p:spPr>
        <p:txBody>
          <a:bodyPr wrap="square">
            <a:spAutoFit/>
          </a:bodyPr>
          <a:lstStyle/>
          <a:p>
            <a:pPr algn="ctr"/>
            <a:r>
              <a:rPr lang="ru-RU" b="1" dirty="0" smtClean="0">
                <a:latin typeface="Calibri" pitchFamily="34" charset="0"/>
              </a:rPr>
              <a:t>Динамика налоговой нагрузки на 1 </a:t>
            </a:r>
            <a:r>
              <a:rPr lang="ru-RU" b="1" dirty="0" err="1" smtClean="0">
                <a:latin typeface="Calibri" pitchFamily="34" charset="0"/>
              </a:rPr>
              <a:t>руб</a:t>
            </a:r>
            <a:r>
              <a:rPr lang="ru-RU" b="1" dirty="0" smtClean="0">
                <a:latin typeface="Calibri" pitchFamily="34" charset="0"/>
              </a:rPr>
              <a:t> . выручки от продаж *</a:t>
            </a:r>
            <a:endParaRPr lang="ru-RU" b="1" dirty="0">
              <a:latin typeface="Calibri" pitchFamily="34" charset="0"/>
            </a:endParaRPr>
          </a:p>
        </p:txBody>
      </p:sp>
      <p:sp>
        <p:nvSpPr>
          <p:cNvPr id="13" name="TextBox 12"/>
          <p:cNvSpPr txBox="1"/>
          <p:nvPr/>
        </p:nvSpPr>
        <p:spPr>
          <a:xfrm>
            <a:off x="144016" y="5949280"/>
            <a:ext cx="7308304" cy="369332"/>
          </a:xfrm>
          <a:prstGeom prst="rect">
            <a:avLst/>
          </a:prstGeom>
          <a:noFill/>
        </p:spPr>
        <p:txBody>
          <a:bodyPr wrap="square" rtlCol="0">
            <a:spAutoFit/>
          </a:bodyPr>
          <a:lstStyle/>
          <a:p>
            <a:r>
              <a:rPr lang="ru-RU" dirty="0" smtClean="0"/>
              <a:t>*Без учета косвенных налогов и ЕСН/страховых взносов</a:t>
            </a:r>
            <a:endParaRPr lang="ru-RU" dirty="0"/>
          </a:p>
        </p:txBody>
      </p:sp>
      <p:sp>
        <p:nvSpPr>
          <p:cNvPr id="14" name="TextBox 13"/>
          <p:cNvSpPr txBox="1"/>
          <p:nvPr/>
        </p:nvSpPr>
        <p:spPr>
          <a:xfrm>
            <a:off x="179512" y="6381328"/>
            <a:ext cx="7632848" cy="307777"/>
          </a:xfrm>
          <a:prstGeom prst="rect">
            <a:avLst/>
          </a:prstGeom>
          <a:noFill/>
        </p:spPr>
        <p:txBody>
          <a:bodyPr wrap="square" rtlCol="0">
            <a:spAutoFit/>
          </a:bodyPr>
          <a:lstStyle/>
          <a:p>
            <a:r>
              <a:rPr lang="ru-RU" sz="1400" dirty="0" smtClean="0"/>
              <a:t>Материалы Комитета РСПП по бюджетной и налоговой политике</a:t>
            </a:r>
            <a:endParaRPr lang="ru-RU" sz="1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406405"/>
            <a:ext cx="5832648" cy="646331"/>
          </a:xfrm>
          <a:prstGeom prst="rect">
            <a:avLst/>
          </a:prstGeom>
          <a:solidFill>
            <a:schemeClr val="accent1"/>
          </a:solidFill>
        </p:spPr>
        <p:txBody>
          <a:bodyPr wrap="square" rtlCol="0">
            <a:spAutoFit/>
          </a:bodyPr>
          <a:lstStyle/>
          <a:p>
            <a:pPr algn="ctr"/>
            <a:r>
              <a:rPr lang="ru-RU" b="1" dirty="0" smtClean="0"/>
              <a:t>Тарифы и цены: декабрь в % к декабрю предыдущего года</a:t>
            </a:r>
            <a:endParaRPr lang="ru-RU" dirty="0"/>
          </a:p>
        </p:txBody>
      </p:sp>
      <p:graphicFrame>
        <p:nvGraphicFramePr>
          <p:cNvPr id="3" name="Диаграмма 2"/>
          <p:cNvGraphicFramePr/>
          <p:nvPr>
            <p:extLst>
              <p:ext uri="{D42A27DB-BD31-4B8C-83A1-F6EECF244321}">
                <p14:modId xmlns:p14="http://schemas.microsoft.com/office/powerpoint/2010/main" val="1024692011"/>
              </p:ext>
            </p:extLst>
          </p:nvPr>
        </p:nvGraphicFramePr>
        <p:xfrm>
          <a:off x="251520" y="1124744"/>
          <a:ext cx="8712968" cy="302433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Диаграмма 4"/>
          <p:cNvGraphicFramePr/>
          <p:nvPr>
            <p:extLst>
              <p:ext uri="{D42A27DB-BD31-4B8C-83A1-F6EECF244321}">
                <p14:modId xmlns:p14="http://schemas.microsoft.com/office/powerpoint/2010/main" val="524216058"/>
              </p:ext>
            </p:extLst>
          </p:nvPr>
        </p:nvGraphicFramePr>
        <p:xfrm>
          <a:off x="263352" y="4077072"/>
          <a:ext cx="8701136" cy="259228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1697</TotalTime>
  <Words>1651</Words>
  <Application>Microsoft Office PowerPoint</Application>
  <PresentationFormat>Экран (4:3)</PresentationFormat>
  <Paragraphs>225</Paragraphs>
  <Slides>17</Slides>
  <Notes>3</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GluhovaMN</dc:creator>
  <cp:lastModifiedBy>Петренко Зиновий Георгиевич</cp:lastModifiedBy>
  <cp:revision>285</cp:revision>
  <dcterms:created xsi:type="dcterms:W3CDTF">2010-09-01T08:49:39Z</dcterms:created>
  <dcterms:modified xsi:type="dcterms:W3CDTF">2010-10-11T15:04:54Z</dcterms:modified>
</cp:coreProperties>
</file>